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8" r:id="rId6"/>
    <p:sldId id="301" r:id="rId7"/>
    <p:sldId id="355" r:id="rId8"/>
    <p:sldId id="368" r:id="rId9"/>
    <p:sldId id="348" r:id="rId10"/>
    <p:sldId id="369" r:id="rId11"/>
    <p:sldId id="370" r:id="rId12"/>
    <p:sldId id="371" r:id="rId13"/>
    <p:sldId id="372" r:id="rId14"/>
    <p:sldId id="37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558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Two Years After Graduation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8B-44B8-B30A-CD97040A56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F8B-44B8-B30A-CD97040A56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8B-44B8-B30A-CD97040A56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F8B-44B8-B30A-CD97040A56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8B-44B8-B30A-CD97040A56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F8B-44B8-B30A-CD97040A56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8B-44B8-B30A-CD97040A56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F8B-44B8-B30A-CD97040A562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8B-44B8-B30A-CD97040A5622}"/>
              </c:ext>
            </c:extLst>
          </c:dPt>
          <c:dLbls>
            <c:dLbl>
              <c:idx val="0"/>
              <c:layout>
                <c:manualLayout>
                  <c:x val="4.5624681058064054E-2"/>
                  <c:y val="-6.66426652420659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387FA-26B6-4A16-8A9B-24F9ED81297A}" type="CATEGORYNAME">
                      <a: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BBAA9D3-BF03-4279-AC4C-33E2308DC0BA}" type="PERCENTAGE">
                      <a:rPr lang="en-US" sz="28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[PERCENTAGE]</a:t>
                    </a:fld>
                    <a:endParaRPr lang="en-US" sz="28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88811350078069"/>
                      <c:h val="0.214405113077679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8B-44B8-B30A-CD97040A5622}"/>
                </c:ext>
              </c:extLst>
            </c:dLbl>
            <c:dLbl>
              <c:idx val="1"/>
              <c:layout>
                <c:manualLayout>
                  <c:x val="-3.2219270998478954E-2"/>
                  <c:y val="-4.5692712083555929E-2"/>
                </c:manualLayout>
              </c:layout>
              <c:tx>
                <c:rich>
                  <a:bodyPr/>
                  <a:lstStyle/>
                  <a:p>
                    <a:fld id="{9898A76B-4A28-4FA2-9845-5AAB51FB7BDF}" type="CATEGORYNAM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[CATEGORY NAME]</a:t>
                    </a:fld>
                    <a:r>
                      <a: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0B08FFC0-8C65-4594-93D6-94C4E2A7DD56}" type="PERCENTAGE">
                      <a:rPr lang="en-US" sz="20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[PERCENTAGE]</a:t>
                    </a:fld>
                    <a:endParaRPr lang="en-US" sz="20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F8B-44B8-B30A-CD97040A5622}"/>
                </c:ext>
              </c:extLst>
            </c:dLbl>
            <c:dLbl>
              <c:idx val="2"/>
              <c:layout>
                <c:manualLayout>
                  <c:x val="-0.12376474217956175"/>
                  <c:y val="-0.135598283591971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31E9AF-F69E-43F3-B741-756299FF54F5}" type="CATEGORYNAME">
                      <a: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2000" baseline="0" dirty="0"/>
                      <a:t>
</a:t>
                    </a:r>
                    <a:fld id="{4FB3D505-FC29-43E5-BF94-5D0B4B8A6BFB}" type="PERCENTAGE">
                      <a:rPr lang="en-US" sz="2000" baseline="0"/>
                      <a:pPr>
                        <a:defRPr/>
                      </a:pPr>
                      <a:t>[PERCENTAGE]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35974217374218"/>
                      <c:h val="0.238854106894007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8B-44B8-B30A-CD97040A5622}"/>
                </c:ext>
              </c:extLst>
            </c:dLbl>
            <c:dLbl>
              <c:idx val="3"/>
              <c:layout>
                <c:manualLayout>
                  <c:x val="-6.6734698829202771E-2"/>
                  <c:y val="2.981663850126429E-2"/>
                </c:manualLayout>
              </c:layout>
              <c:tx>
                <c:rich>
                  <a:bodyPr/>
                  <a:lstStyle/>
                  <a:p>
                    <a:fld id="{0A6F1284-43D2-456D-8FF4-C15C11428BB4}" type="CATEGORYNAM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[CATEGORY NAME]</a:t>
                    </a:fld>
                    <a:r>
                      <a: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957B9169-5589-41FF-91A3-76179A0F1CDC}" type="PERCENTAGE">
                      <a:rPr lang="en-US" sz="20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[PERCENTAGE]</a:t>
                    </a:fld>
                    <a:endParaRPr lang="en-US" sz="20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F8B-44B8-B30A-CD97040A5622}"/>
                </c:ext>
              </c:extLst>
            </c:dLbl>
            <c:dLbl>
              <c:idx val="4"/>
              <c:layout>
                <c:manualLayout>
                  <c:x val="-0.10891666898703017"/>
                  <c:y val="0.17678959340929584"/>
                </c:manualLayout>
              </c:layout>
              <c:tx>
                <c:rich>
                  <a:bodyPr/>
                  <a:lstStyle/>
                  <a:p>
                    <a:fld id="{98DE0346-8EA7-416A-A3FD-0CA9C5E2F3BC}" type="CATEGORYNAM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[CATEGORY NAME]</a:t>
                    </a:fld>
                    <a:r>
                      <a: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BC65A158-724E-40DC-9518-C4CB1F08DBDF}" type="PERCENTAGE">
                      <a:rPr lang="en-US" sz="20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[PERCENTAGE]</a:t>
                    </a:fld>
                    <a:endParaRPr lang="en-US" sz="20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8B-44B8-B30A-CD97040A5622}"/>
                </c:ext>
              </c:extLst>
            </c:dLbl>
            <c:dLbl>
              <c:idx val="5"/>
              <c:layout>
                <c:manualLayout>
                  <c:x val="-0.12899075289632847"/>
                  <c:y val="0.11988273786628161"/>
                </c:manualLayout>
              </c:layout>
              <c:tx>
                <c:rich>
                  <a:bodyPr/>
                  <a:lstStyle/>
                  <a:p>
                    <a:fld id="{A8B1B44F-E8C1-4155-ABE0-11EA66948067}" type="CATEGORYNAM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[CATEGORY NAME]</a:t>
                    </a:fld>
                    <a:r>
                      <a: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073C2F8E-A9AC-49D3-AEF0-D7B2183C5406}" type="PERCENTAGE">
                      <a:rPr lang="en-US" sz="20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[PERCENTAGE]</a:t>
                    </a:fld>
                    <a:endParaRPr lang="en-US" sz="20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F8B-44B8-B30A-CD97040A5622}"/>
                </c:ext>
              </c:extLst>
            </c:dLbl>
            <c:dLbl>
              <c:idx val="6"/>
              <c:layout>
                <c:manualLayout>
                  <c:x val="-0.14704961229635677"/>
                  <c:y val="1.0635920661844918E-2"/>
                </c:manualLayout>
              </c:layout>
              <c:tx>
                <c:rich>
                  <a:bodyPr/>
                  <a:lstStyle/>
                  <a:p>
                    <a:fld id="{22345B8C-7533-4C6D-82F3-2E9579BB43D8}" type="CATEGORYNAM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[CATEGORY NAME]</a:t>
                    </a:fld>
                    <a:r>
                      <a: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FDF7EF89-1D0F-4317-AAFD-B873A68FA1D8}" type="PERCENTAGE">
                      <a:rPr lang="en-US" sz="20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[PERCENTAGE]</a:t>
                    </a:fld>
                    <a:endParaRPr lang="en-US" sz="20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F8B-44B8-B30A-CD97040A5622}"/>
                </c:ext>
              </c:extLst>
            </c:dLbl>
            <c:dLbl>
              <c:idx val="7"/>
              <c:layout>
                <c:manualLayout>
                  <c:x val="-5.6431658162198646E-2"/>
                  <c:y val="-2.1103361246508225E-2"/>
                </c:manualLayout>
              </c:layout>
              <c:tx>
                <c:rich>
                  <a:bodyPr/>
                  <a:lstStyle/>
                  <a:p>
                    <a:fld id="{C0F5145D-C53B-4C32-90FF-1D613CF77D55}" type="CATEGORYNAM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[CATEGORY NAME]</a:t>
                    </a:fld>
                    <a:r>
                      <a: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EAE8FCFB-E1A6-49ED-A6CC-FCF90B3CE1DC}" type="PERCENTAGE">
                      <a:rPr lang="en-US" sz="20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[PERCENTAGE]</a:t>
                    </a:fld>
                    <a:endParaRPr lang="en-US" sz="20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F8B-44B8-B30A-CD97040A5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Working FT</c:v>
                </c:pt>
                <c:pt idx="1">
                  <c:v>Working PT</c:v>
                </c:pt>
                <c:pt idx="2">
                  <c:v>Military</c:v>
                </c:pt>
                <c:pt idx="3">
                  <c:v>4 Yr College</c:v>
                </c:pt>
                <c:pt idx="4">
                  <c:v>2 Yr College</c:v>
                </c:pt>
                <c:pt idx="5">
                  <c:v>Voc/Tech School</c:v>
                </c:pt>
                <c:pt idx="6">
                  <c:v>Apprenticeship</c:v>
                </c:pt>
                <c:pt idx="7">
                  <c:v>Other</c:v>
                </c:pt>
                <c:pt idx="8">
                  <c:v>N/A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51.25</c:v>
                </c:pt>
                <c:pt idx="1">
                  <c:v>6.51</c:v>
                </c:pt>
                <c:pt idx="2">
                  <c:v>6.34</c:v>
                </c:pt>
                <c:pt idx="3">
                  <c:v>17.7</c:v>
                </c:pt>
                <c:pt idx="4">
                  <c:v>7.18</c:v>
                </c:pt>
                <c:pt idx="5">
                  <c:v>2.5</c:v>
                </c:pt>
                <c:pt idx="6">
                  <c:v>0.83</c:v>
                </c:pt>
                <c:pt idx="7">
                  <c:v>1.67</c:v>
                </c:pt>
                <c:pt idx="8">
                  <c:v>6.01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B-44B8-B30A-CD97040A5622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Five Years After Graduation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Five Year After Graduation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C5-4F18-A28E-1F1C028C44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CC5-4F18-A28E-1F1C028C44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C5-4F18-A28E-1F1C028C44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CC5-4F18-A28E-1F1C028C44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C5-4F18-A28E-1F1C028C44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CC5-4F18-A28E-1F1C028C44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C5-4F18-A28E-1F1C028C447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CC5-4F18-A28E-1F1C028C44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CC5-4F18-A28E-1F1C028C447D}"/>
              </c:ext>
            </c:extLst>
          </c:dPt>
          <c:dLbls>
            <c:dLbl>
              <c:idx val="0"/>
              <c:layout>
                <c:manualLayout>
                  <c:x val="8.2476282817360622E-2"/>
                  <c:y val="-0.1741126856838320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DB4AC6-A441-40B6-8E59-380C19EECE60}" type="CATEGORYNAME">
                      <a:rPr lang="en-US" sz="2800"/>
                      <a:pPr>
                        <a:defRPr/>
                      </a:pPr>
                      <a:t>[CATEGORY NAME]</a:t>
                    </a:fld>
                    <a:r>
                      <a:rPr lang="en-US" sz="3200" baseline="0" dirty="0"/>
                      <a:t>
</a:t>
                    </a:r>
                    <a:fld id="{7372A958-537A-4E75-B5A0-1455E0FD5092}" type="PERCENTAGE">
                      <a:rPr lang="en-US" sz="3200" baseline="0"/>
                      <a:pPr>
                        <a:defRPr/>
                      </a:pPr>
                      <a:t>[PERCENTAGE]</a:t>
                    </a:fld>
                    <a:endParaRPr lang="en-US" sz="3200" baseline="0" dirty="0"/>
                  </a:p>
                </c:rich>
              </c:tx>
              <c:spPr>
                <a:xfrm>
                  <a:off x="5576237" y="2433291"/>
                  <a:ext cx="1394907" cy="1541384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1176"/>
                        <a:gd name="adj2" fmla="val -2781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41198282336016"/>
                      <c:h val="0.297631704458342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CC5-4F18-A28E-1F1C028C447D}"/>
                </c:ext>
              </c:extLst>
            </c:dLbl>
            <c:dLbl>
              <c:idx val="1"/>
              <c:layout>
                <c:manualLayout>
                  <c:x val="-8.4076438391872607E-2"/>
                  <c:y val="0.21334934724638577"/>
                </c:manualLayout>
              </c:layout>
              <c:tx>
                <c:rich>
                  <a:bodyPr/>
                  <a:lstStyle/>
                  <a:p>
                    <a:fld id="{2911D0CC-5B74-46AD-A8B9-18D461EC7484}" type="CATEGORYNAME">
                      <a:rPr lang="en-US" sz="2400"/>
                      <a:pPr/>
                      <a:t>[CATEGORY NAME]</a:t>
                    </a:fld>
                    <a:r>
                      <a:rPr lang="en-US" sz="2400" baseline="0" dirty="0"/>
                      <a:t>
</a:t>
                    </a:r>
                    <a:fld id="{F3AE01B8-D542-4CE6-B1FE-7563554C97C1}" type="PERCENTAGE">
                      <a:rPr lang="en-US" sz="2400" baseline="0"/>
                      <a:pPr/>
                      <a:t>[PERCENTAGE]</a:t>
                    </a:fld>
                    <a:endParaRPr lang="en-US" sz="2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08820371434148"/>
                      <c:h val="0.156388991335880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CC5-4F18-A28E-1F1C028C447D}"/>
                </c:ext>
              </c:extLst>
            </c:dLbl>
            <c:dLbl>
              <c:idx val="2"/>
              <c:layout>
                <c:manualLayout>
                  <c:x val="-8.4841208488465367E-2"/>
                  <c:y val="0.10544852794936307"/>
                </c:manualLayout>
              </c:layout>
              <c:tx>
                <c:rich>
                  <a:bodyPr/>
                  <a:lstStyle/>
                  <a:p>
                    <a:fld id="{E84AD60F-FB58-46C1-90C0-947D2163690F}" type="CATEGORYNAME">
                      <a:rPr lang="en-US" sz="2800"/>
                      <a:pPr/>
                      <a:t>[CATEGORY NAME]</a:t>
                    </a:fld>
                    <a:r>
                      <a:rPr lang="en-US" sz="2800" baseline="0" dirty="0"/>
                      <a:t>
</a:t>
                    </a:r>
                    <a:fld id="{99A63C11-F256-406D-A3AC-7748C49B1176}" type="PERCENTAGE">
                      <a:rPr lang="en-US" sz="2800" baseline="0"/>
                      <a:pPr/>
                      <a:t>[PERCENTAGE]</a:t>
                    </a:fld>
                    <a:endParaRPr lang="en-US" sz="28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42485633838555"/>
                      <c:h val="0.176704390760075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CC5-4F18-A28E-1F1C028C447D}"/>
                </c:ext>
              </c:extLst>
            </c:dLbl>
            <c:dLbl>
              <c:idx val="3"/>
              <c:layout>
                <c:manualLayout>
                  <c:x val="-0.1103503253893328"/>
                  <c:y val="6.13072836914901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C5-4F18-A28E-1F1C028C447D}"/>
                </c:ext>
              </c:extLst>
            </c:dLbl>
            <c:dLbl>
              <c:idx val="4"/>
              <c:layout>
                <c:manualLayout>
                  <c:x val="-0.13837580485329035"/>
                  <c:y val="6.62118663868093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C5-4F18-A28E-1F1C028C447D}"/>
                </c:ext>
              </c:extLst>
            </c:dLbl>
            <c:dLbl>
              <c:idx val="5"/>
              <c:layout>
                <c:manualLayout>
                  <c:x val="-0.15764332198476114"/>
                  <c:y val="4.90458269531921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C5-4F18-A28E-1F1C028C447D}"/>
                </c:ext>
              </c:extLst>
            </c:dLbl>
            <c:dLbl>
              <c:idx val="6"/>
              <c:layout>
                <c:manualLayout>
                  <c:x val="-9.2834400724359376E-2"/>
                  <c:y val="-0.102996236601703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5-4F18-A28E-1F1C028C447D}"/>
                </c:ext>
              </c:extLst>
            </c:dLbl>
            <c:dLbl>
              <c:idx val="7"/>
              <c:layout>
                <c:manualLayout>
                  <c:x val="0"/>
                  <c:y val="-5.39504096485113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C5-4F18-A28E-1F1C028C447D}"/>
                </c:ext>
              </c:extLst>
            </c:dLbl>
            <c:dLbl>
              <c:idx val="8"/>
              <c:layout>
                <c:manualLayout>
                  <c:x val="0"/>
                  <c:y val="1.47137480859576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C5-4F18-A28E-1F1C028C447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Sheet1!$A$2:$A$10</c:f>
              <c:strCache>
                <c:ptCount val="9"/>
                <c:pt idx="0">
                  <c:v>Working FT</c:v>
                </c:pt>
                <c:pt idx="1">
                  <c:v>Working PT</c:v>
                </c:pt>
                <c:pt idx="2">
                  <c:v>Military</c:v>
                </c:pt>
                <c:pt idx="3">
                  <c:v>4 yr College</c:v>
                </c:pt>
                <c:pt idx="4">
                  <c:v>2 yr College</c:v>
                </c:pt>
                <c:pt idx="5">
                  <c:v>Voc/Tech</c:v>
                </c:pt>
                <c:pt idx="6">
                  <c:v>Apprenticeship</c:v>
                </c:pt>
                <c:pt idx="7">
                  <c:v>Other</c:v>
                </c:pt>
                <c:pt idx="8">
                  <c:v>N/A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70.796000000000006</c:v>
                </c:pt>
                <c:pt idx="1">
                  <c:v>3.5</c:v>
                </c:pt>
                <c:pt idx="2">
                  <c:v>3.58</c:v>
                </c:pt>
                <c:pt idx="3">
                  <c:v>4.76</c:v>
                </c:pt>
                <c:pt idx="4">
                  <c:v>4.08</c:v>
                </c:pt>
                <c:pt idx="5">
                  <c:v>0.56000000000000005</c:v>
                </c:pt>
                <c:pt idx="6">
                  <c:v>0.61</c:v>
                </c:pt>
                <c:pt idx="7">
                  <c:v>2.4500000000000002</c:v>
                </c:pt>
                <c:pt idx="8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5-4F18-A28E-1F1C028C4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45A516-31B4-4DA4-A990-272255A97F5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4E9502-F593-41FF-947B-F1D85B146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1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9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4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0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9006C-81E7-402A-BB01-71275344F83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3687-28FD-45E6-AB93-BE7610A7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2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7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38597"/>
            <a:ext cx="12192000" cy="199506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6785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6602" y="4416331"/>
            <a:ext cx="606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utumn" pitchFamily="2" charset="0"/>
              </a:rPr>
              <a:t>York Tech Strong. Spartan Proud.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76" y="12469"/>
            <a:ext cx="1271846" cy="1271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1993"/>
            <a:ext cx="12192000" cy="266007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3804"/>
            <a:ext cx="12203083" cy="58189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3F39D-5D7D-8D47-BA73-E575D85A8DCE}"/>
              </a:ext>
            </a:extLst>
          </p:cNvPr>
          <p:cNvSpPr/>
          <p:nvPr/>
        </p:nvSpPr>
        <p:spPr>
          <a:xfrm>
            <a:off x="156411" y="-13328"/>
            <a:ext cx="10726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Economic Forum’s Future of Jobs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602" y="12469"/>
            <a:ext cx="1832417" cy="1337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549750"/>
            <a:ext cx="113347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38597"/>
            <a:ext cx="12192000" cy="199506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6785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6602" y="4416331"/>
            <a:ext cx="606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utumn" pitchFamily="2" charset="0"/>
              </a:rPr>
              <a:t>York Tech Strong. Spartan Proud.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76" y="12469"/>
            <a:ext cx="1271846" cy="1271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1993"/>
            <a:ext cx="12192000" cy="266007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3804"/>
            <a:ext cx="12203083" cy="58189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3F39D-5D7D-8D47-BA73-E575D85A8DCE}"/>
              </a:ext>
            </a:extLst>
          </p:cNvPr>
          <p:cNvSpPr/>
          <p:nvPr/>
        </p:nvSpPr>
        <p:spPr>
          <a:xfrm>
            <a:off x="156411" y="-13328"/>
            <a:ext cx="10726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Economic Forum’s Future of Jobs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602" y="12469"/>
            <a:ext cx="1832417" cy="1337343"/>
          </a:xfrm>
          <a:prstGeom prst="rect">
            <a:avLst/>
          </a:prstGeom>
        </p:spPr>
      </p:pic>
      <p:pic>
        <p:nvPicPr>
          <p:cNvPr id="15" name="Google Shape;2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9098" y="805758"/>
            <a:ext cx="5381699" cy="546203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09238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38597"/>
            <a:ext cx="12192000" cy="199506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6785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6602" y="4416331"/>
            <a:ext cx="606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utumn" pitchFamily="2" charset="0"/>
              </a:rPr>
              <a:t>York Tech Strong. Spartan Proud.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76" y="12469"/>
            <a:ext cx="1271846" cy="1271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1993"/>
            <a:ext cx="12192000" cy="266007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3804"/>
            <a:ext cx="12203083" cy="58189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7449" y="-108200"/>
            <a:ext cx="10025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Postgraduate Survey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Two-Years After Graduation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4008104-25A2-423C-B881-06EA937E0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378845"/>
              </p:ext>
            </p:extLst>
          </p:nvPr>
        </p:nvGraphicFramePr>
        <p:xfrm>
          <a:off x="413173" y="1446550"/>
          <a:ext cx="11169227" cy="507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171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38597"/>
            <a:ext cx="12192000" cy="199506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6785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6602" y="4416331"/>
            <a:ext cx="606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utumn" pitchFamily="2" charset="0"/>
              </a:rPr>
              <a:t>York Tech Strong. Spartan Proud.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76" y="12469"/>
            <a:ext cx="1271846" cy="1271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1993"/>
            <a:ext cx="12192000" cy="266007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3804"/>
            <a:ext cx="12203083" cy="58189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7449" y="212955"/>
            <a:ext cx="1002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utumn" pitchFamily="2" charset="0"/>
              </a:rPr>
              <a:t>Five-Years After Graduation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77211A9-39FD-4A29-9769-F735B50CE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336102"/>
              </p:ext>
            </p:extLst>
          </p:nvPr>
        </p:nvGraphicFramePr>
        <p:xfrm>
          <a:off x="2124853" y="1354974"/>
          <a:ext cx="7250545" cy="517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86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38597"/>
            <a:ext cx="12192000" cy="199506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6785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6602" y="4416331"/>
            <a:ext cx="606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utumn" pitchFamily="2" charset="0"/>
              </a:rPr>
              <a:t>York Tech Strong. Spartan Proud.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76" y="12469"/>
            <a:ext cx="1271846" cy="1271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1993"/>
            <a:ext cx="12192000" cy="266007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3804"/>
            <a:ext cx="12203083" cy="58189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3868" y="1833751"/>
            <a:ext cx="10784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York Tech students deserve curriculum, instructional delivery, assessment practices, and feedback designed for and relevant to their abilities, interests, and future careers?    </a:t>
            </a:r>
            <a:r>
              <a:rPr lang="en-US" sz="2000" dirty="0"/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3F39D-5D7D-8D47-BA73-E575D85A8DCE}"/>
              </a:ext>
            </a:extLst>
          </p:cNvPr>
          <p:cNvSpPr/>
          <p:nvPr/>
        </p:nvSpPr>
        <p:spPr>
          <a:xfrm>
            <a:off x="101206" y="345223"/>
            <a:ext cx="11186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YCST Big Four Question</a:t>
            </a:r>
          </a:p>
        </p:txBody>
      </p:sp>
    </p:spTree>
    <p:extLst>
      <p:ext uri="{BB962C8B-B14F-4D97-AF65-F5344CB8AC3E}">
        <p14:creationId xmlns:p14="http://schemas.microsoft.com/office/powerpoint/2010/main" val="220155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38597"/>
            <a:ext cx="12192000" cy="199506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6785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1541" y="4408018"/>
            <a:ext cx="606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utumn" pitchFamily="2" charset="0"/>
              </a:rPr>
              <a:t>York Tech Strong. Spartan Proud.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76" y="12469"/>
            <a:ext cx="1271846" cy="1271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1993"/>
            <a:ext cx="12192000" cy="266007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3804"/>
            <a:ext cx="12203083" cy="58189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3F39D-5D7D-8D47-BA73-E575D85A8DCE}"/>
              </a:ext>
            </a:extLst>
          </p:cNvPr>
          <p:cNvSpPr/>
          <p:nvPr/>
        </p:nvSpPr>
        <p:spPr>
          <a:xfrm>
            <a:off x="101206" y="345223"/>
            <a:ext cx="11186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non-CTE schools?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6" y="1433948"/>
            <a:ext cx="7762875" cy="2348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492" y="3504462"/>
            <a:ext cx="7162800" cy="289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8573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38597"/>
            <a:ext cx="12192000" cy="199506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6785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6602" y="4416331"/>
            <a:ext cx="606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utumn" pitchFamily="2" charset="0"/>
              </a:rPr>
              <a:t>York Tech Strong. Spartan Proud.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76" y="12469"/>
            <a:ext cx="1271846" cy="1271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1993"/>
            <a:ext cx="12192000" cy="266007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3804"/>
            <a:ext cx="12203083" cy="58189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E3F39D-5D7D-8D47-BA73-E575D85A8DCE}"/>
              </a:ext>
            </a:extLst>
          </p:cNvPr>
          <p:cNvSpPr/>
          <p:nvPr/>
        </p:nvSpPr>
        <p:spPr>
          <a:xfrm>
            <a:off x="156411" y="-13328"/>
            <a:ext cx="10726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Economic Forum’s Future of Jobs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602" y="12469"/>
            <a:ext cx="1832417" cy="1337343"/>
          </a:xfrm>
          <a:prstGeom prst="rect">
            <a:avLst/>
          </a:prstGeom>
        </p:spPr>
      </p:pic>
      <p:pic>
        <p:nvPicPr>
          <p:cNvPr id="15" name="Google Shape;2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9098" y="805758"/>
            <a:ext cx="5381699" cy="546203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17356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38597"/>
            <a:ext cx="12192000" cy="199506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6785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6602" y="4416331"/>
            <a:ext cx="606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utumn" pitchFamily="2" charset="0"/>
              </a:rPr>
              <a:t>York Tech Strong. Spartan Proud.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76" y="12469"/>
            <a:ext cx="1271846" cy="1271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1993"/>
            <a:ext cx="12192000" cy="266007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3804"/>
            <a:ext cx="12203083" cy="58189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6227" y="187448"/>
            <a:ext cx="1002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utumn" pitchFamily="2" charset="0"/>
              </a:rPr>
              <a:t>Sample Technical Task List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229" y="1763433"/>
            <a:ext cx="1002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utum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9" y="1613210"/>
            <a:ext cx="11835162" cy="490812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38597"/>
            <a:ext cx="12192000" cy="199506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6785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6602" y="4416331"/>
            <a:ext cx="606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utumn" pitchFamily="2" charset="0"/>
              </a:rPr>
              <a:t>York Tech Strong. Spartan Proud.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76" y="12469"/>
            <a:ext cx="1271846" cy="1271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1993"/>
            <a:ext cx="12192000" cy="266007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3804"/>
            <a:ext cx="12203083" cy="58189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488" y="141593"/>
            <a:ext cx="1033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utumn" pitchFamily="2" charset="0"/>
              </a:rPr>
              <a:t>Sample Academic Task List: English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229" y="1763433"/>
            <a:ext cx="1002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utum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2" y="1211535"/>
            <a:ext cx="10516511" cy="532226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38597"/>
            <a:ext cx="12192000" cy="199506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6785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6602" y="4416331"/>
            <a:ext cx="606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utumn" pitchFamily="2" charset="0"/>
              </a:rPr>
              <a:t>York Tech Strong. Spartan Proud.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76" y="12469"/>
            <a:ext cx="1271846" cy="1271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1993"/>
            <a:ext cx="12192000" cy="266007"/>
          </a:xfrm>
          <a:prstGeom prst="rect">
            <a:avLst/>
          </a:prstGeom>
          <a:solidFill>
            <a:srgbClr val="086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3804"/>
            <a:ext cx="12203083" cy="58189"/>
          </a:xfrm>
          <a:prstGeom prst="rect">
            <a:avLst/>
          </a:prstGeom>
          <a:solidFill>
            <a:srgbClr val="4C616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77048" y="-131557"/>
            <a:ext cx="4377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utumn" pitchFamily="2" charset="0"/>
              </a:rPr>
              <a:t>T.A.N.A.T. Lesson 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229" y="1763433"/>
            <a:ext cx="1002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utum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769" y="96643"/>
            <a:ext cx="6533107" cy="66334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340" y="1560804"/>
            <a:ext cx="50254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</a:t>
            </a:r>
            <a:r>
              <a:rPr lang="en-US" sz="3600" dirty="0"/>
              <a:t>arget</a:t>
            </a:r>
          </a:p>
          <a:p>
            <a:r>
              <a:rPr lang="en-US" sz="6000" b="1" dirty="0"/>
              <a:t>A</a:t>
            </a:r>
            <a:r>
              <a:rPr lang="en-US" sz="3600" dirty="0"/>
              <a:t>ccess Prior Knowledge</a:t>
            </a:r>
          </a:p>
          <a:p>
            <a:r>
              <a:rPr lang="en-US" sz="6000" b="1" dirty="0"/>
              <a:t>N</a:t>
            </a:r>
            <a:r>
              <a:rPr lang="en-US" sz="3600" dirty="0"/>
              <a:t>ew Knowledge</a:t>
            </a:r>
          </a:p>
          <a:p>
            <a:r>
              <a:rPr lang="en-US" sz="6000" b="1" dirty="0"/>
              <a:t>A</a:t>
            </a:r>
            <a:r>
              <a:rPr lang="en-US" sz="3600" dirty="0"/>
              <a:t>pply</a:t>
            </a:r>
          </a:p>
          <a:p>
            <a:r>
              <a:rPr lang="en-US" sz="6000" b="1" dirty="0"/>
              <a:t>T</a:t>
            </a:r>
            <a:r>
              <a:rPr lang="en-US" sz="3600" dirty="0"/>
              <a:t>arget Assessment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3687-28FD-45E6-AB93-BE7610A71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94462b-8355-46d5-854a-e31e67726ba8">
      <Terms xmlns="http://schemas.microsoft.com/office/infopath/2007/PartnerControls"/>
    </lcf76f155ced4ddcb4097134ff3c332f>
    <TaxCatchAll xmlns="95e2ac07-c0fc-4741-89c1-7d5d2cf6b2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7510067CC0C4CBF041E4B5736A361" ma:contentTypeVersion="12" ma:contentTypeDescription="Create a new document." ma:contentTypeScope="" ma:versionID="3ec94a70663e5f1ab095a2033cbb544c">
  <xsd:schema xmlns:xsd="http://www.w3.org/2001/XMLSchema" xmlns:xs="http://www.w3.org/2001/XMLSchema" xmlns:p="http://schemas.microsoft.com/office/2006/metadata/properties" xmlns:ns2="c794462b-8355-46d5-854a-e31e67726ba8" xmlns:ns3="95e2ac07-c0fc-4741-89c1-7d5d2cf6b260" targetNamespace="http://schemas.microsoft.com/office/2006/metadata/properties" ma:root="true" ma:fieldsID="fb5c54a7aa5702af32c68d443d44abce" ns2:_="" ns3:_="">
    <xsd:import namespace="c794462b-8355-46d5-854a-e31e67726ba8"/>
    <xsd:import namespace="95e2ac07-c0fc-4741-89c1-7d5d2cf6b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4462b-8355-46d5-854a-e31e67726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116d955-f552-4309-8214-17d2325f97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2ac07-c0fc-4741-89c1-7d5d2cf6b26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d8b63a-16e5-48b6-92be-c42532b6454d}" ma:internalName="TaxCatchAll" ma:showField="CatchAllData" ma:web="95e2ac07-c0fc-4741-89c1-7d5d2cf6b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836BBD-76C5-47D6-94BB-5D359D7C9FFC}">
  <ds:schemaRefs>
    <ds:schemaRef ds:uri="http://purl.org/dc/terms/"/>
    <ds:schemaRef ds:uri="c0a2eca6-fd64-4825-bf24-ac19978f833c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ada8d22-0de0-4133-8b96-7042e07aa578"/>
  </ds:schemaRefs>
</ds:datastoreItem>
</file>

<file path=customXml/itemProps2.xml><?xml version="1.0" encoding="utf-8"?>
<ds:datastoreItem xmlns:ds="http://schemas.openxmlformats.org/officeDocument/2006/customXml" ds:itemID="{AF5E3753-71DF-4869-9BBC-87251C696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D2A38E-AC75-4513-9551-82B53FB4476A}"/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238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Autumn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Rogers</dc:creator>
  <cp:lastModifiedBy>STEARNS, JOHN</cp:lastModifiedBy>
  <cp:revision>65</cp:revision>
  <cp:lastPrinted>2021-02-26T15:56:32Z</cp:lastPrinted>
  <dcterms:created xsi:type="dcterms:W3CDTF">2020-07-09T17:32:38Z</dcterms:created>
  <dcterms:modified xsi:type="dcterms:W3CDTF">2023-01-30T13:45:07Z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0x0101001170FA2FFBDA8A4AA32DCA69029ACA1B</vt:lpwstr>
  </property>
</Properties>
</file>