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391" r:id="rId5"/>
    <p:sldId id="412" r:id="rId6"/>
    <p:sldId id="287" r:id="rId7"/>
    <p:sldId id="411" r:id="rId8"/>
    <p:sldId id="413" r:id="rId9"/>
    <p:sldId id="414" r:id="rId10"/>
    <p:sldId id="348"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App Presentation" id="{822BC41B-7316-4C6F-A66F-7EB83CC05AE1}">
          <p14:sldIdLst>
            <p14:sldId id="391"/>
            <p14:sldId id="412"/>
            <p14:sldId id="287"/>
            <p14:sldId id="411"/>
            <p14:sldId id="413"/>
            <p14:sldId id="414"/>
            <p14:sldId id="348"/>
          </p14:sldIdLst>
        </p14:section>
      </p14:sectionLst>
    </p:ext>
    <p:ext uri="{EFAFB233-063F-42B5-8137-9DF3F51BA10A}">
      <p15:sldGuideLst xmlns:p15="http://schemas.microsoft.com/office/powerpoint/2012/main">
        <p15:guide id="2" pos="2880" userDrawn="1">
          <p15:clr>
            <a:srgbClr val="A4A3A4"/>
          </p15:clr>
        </p15:guide>
        <p15:guide id="3" pos="448"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irovic, Danielle" initials="DD" lastIdx="3" clrIdx="0">
    <p:extLst>
      <p:ext uri="{19B8F6BF-5375-455C-9EA6-DF929625EA0E}">
        <p15:presenceInfo xmlns:p15="http://schemas.microsoft.com/office/powerpoint/2012/main" userId="S::ddemirovic@pa.gov::45ea08fc-1b2f-4e86-af4a-402318cc7f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A40"/>
    <a:srgbClr val="013657"/>
    <a:srgbClr val="929A4A"/>
    <a:srgbClr val="014067"/>
    <a:srgbClr val="01456F"/>
    <a:srgbClr val="F2F2F2"/>
    <a:srgbClr val="014B79"/>
    <a:srgbClr val="014E7D"/>
    <a:srgbClr val="3F3F3F"/>
    <a:srgbClr val="0937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80567" autoAdjust="0"/>
  </p:normalViewPr>
  <p:slideViewPr>
    <p:cSldViewPr snapToGrid="0" showGuides="1">
      <p:cViewPr varScale="1">
        <p:scale>
          <a:sx n="92" d="100"/>
          <a:sy n="92" d="100"/>
        </p:scale>
        <p:origin x="2496" y="78"/>
      </p:cViewPr>
      <p:guideLst>
        <p:guide pos="2880"/>
        <p:guide pos="448"/>
        <p:guide orient="horz" pos="216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47" d="100"/>
          <a:sy n="47" d="100"/>
        </p:scale>
        <p:origin x="2760"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872BFC85-49E4-447A-A7E3-16153CB2FE2A}" type="datetimeFigureOut">
              <a:rPr lang="en-US" smtClean="0"/>
              <a:t>1/31/2023</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829968"/>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970938" y="8829968"/>
            <a:ext cx="3037840" cy="466433"/>
          </a:xfrm>
          <a:prstGeom prst="rect">
            <a:avLst/>
          </a:prstGeom>
        </p:spPr>
        <p:txBody>
          <a:bodyPr vert="horz" lIns="93172" tIns="46586" rIns="93172" bIns="46586" rtlCol="0" anchor="b"/>
          <a:lstStyle>
            <a:lvl1pPr algn="r">
              <a:defRPr sz="13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noProof="0"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1071B50E-4C60-4F9E-B773-52059170945B}" type="datetimeFigureOut">
              <a:rPr lang="en-US" noProof="0" smtClean="0"/>
              <a:t>1/31/2023</a:t>
            </a:fld>
            <a:endParaRPr lang="en-US" noProof="0"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6" rIns="93172" bIns="46586" rtlCol="0" anchor="b"/>
          <a:lstStyle>
            <a:lvl1pPr algn="l">
              <a:defRPr sz="1300"/>
            </a:lvl1pPr>
          </a:lstStyle>
          <a:p>
            <a:endParaRPr lang="en-US" noProof="0"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6" rIns="93172" bIns="46586" rtlCol="0" anchor="b"/>
          <a:lstStyle>
            <a:lvl1pPr algn="r">
              <a:defRPr sz="13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j-lt"/>
              </a:rPr>
              <a:t>Thanks so much for joining me this evening! My name is Danielle Demirovic, and I am the pre-apprenticeship manager at the Apprenticeship and Training Office in the PA Department of Labor and Industry. The ATO oversees all policy and program development for the Commonwealth of Pennsylvania related to Registered Apprenticeship and Pre-apprenticeship. We are the main source of technical assistance for registered apprenticeship and pre-apprenticeship for the Commonwealth.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mj-lt"/>
              </a:rPr>
              <a:t>Joe and I help organizations to build apprenticeship and pre-apprenticeship programs, but are also passionate advocates of apprenticeship.  </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1</a:t>
            </a:fld>
            <a:endParaRPr lang="en-US" noProof="0" dirty="0"/>
          </a:p>
        </p:txBody>
      </p:sp>
    </p:spTree>
    <p:extLst>
      <p:ext uri="{BB962C8B-B14F-4D97-AF65-F5344CB8AC3E}">
        <p14:creationId xmlns:p14="http://schemas.microsoft.com/office/powerpoint/2010/main" val="3305714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won’t talk about the individual elements of each but will instead give brief descriptions.</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2</a:t>
            </a:fld>
            <a:endParaRPr lang="en-US" noProof="0" dirty="0"/>
          </a:p>
        </p:txBody>
      </p:sp>
    </p:spTree>
    <p:extLst>
      <p:ext uri="{BB962C8B-B14F-4D97-AF65-F5344CB8AC3E}">
        <p14:creationId xmlns:p14="http://schemas.microsoft.com/office/powerpoint/2010/main" val="147823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development OR adoption is the segue into the following slide, which highlights the pre-apprenticeship to apprenticeship ecosystems that are available in their area.</a:t>
            </a:r>
          </a:p>
        </p:txBody>
      </p:sp>
      <p:sp>
        <p:nvSpPr>
          <p:cNvPr id="4" name="Slide Number Placeholder 3"/>
          <p:cNvSpPr>
            <a:spLocks noGrp="1"/>
          </p:cNvSpPr>
          <p:nvPr>
            <p:ph type="sldNum" sz="quarter" idx="5"/>
          </p:nvPr>
        </p:nvSpPr>
        <p:spPr/>
        <p:txBody>
          <a:bodyPr/>
          <a:lstStyle/>
          <a:p>
            <a:fld id="{79230CFA-805A-4FD3-B3A0-DAAA5993DA17}" type="slidenum">
              <a:rPr lang="en-US" noProof="0" smtClean="0"/>
              <a:t>3</a:t>
            </a:fld>
            <a:endParaRPr lang="en-US" noProof="0" dirty="0"/>
          </a:p>
        </p:txBody>
      </p:sp>
    </p:spTree>
    <p:extLst>
      <p:ext uri="{BB962C8B-B14F-4D97-AF65-F5344CB8AC3E}">
        <p14:creationId xmlns:p14="http://schemas.microsoft.com/office/powerpoint/2010/main" val="51411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effectLst/>
                <a:latin typeface="Calibri" panose="020F0502020204030204" pitchFamily="34" charset="0"/>
                <a:ea typeface="Times New Roman" panose="02020603050405020304" pitchFamily="18" charset="0"/>
              </a:rPr>
              <a:t>As a school, if you are unable to create your own pre-apprenticeship to apprenticeship ecosystem, there are plenty of existing options for your students in this area.  </a:t>
            </a:r>
          </a:p>
          <a:p>
            <a:pPr marL="171450" indent="-171450">
              <a:buFont typeface="Arial" panose="020B0604020202020204" pitchFamily="34" charset="0"/>
              <a:buChar char="•"/>
            </a:pPr>
            <a:r>
              <a:rPr lang="en-US" sz="1200" dirty="0">
                <a:effectLst/>
                <a:latin typeface="Calibri" panose="020F0502020204030204" pitchFamily="34" charset="0"/>
                <a:ea typeface="Times New Roman" panose="02020603050405020304" pitchFamily="18" charset="0"/>
              </a:rPr>
              <a:t>YEI have accepted 18 pre-apprentices into our apprenticeship program.  They had a student that was able to skip the entire first year of apprenticeship because he was successful in the pre-apprenticeship.</a:t>
            </a:r>
          </a:p>
          <a:p>
            <a:pPr marL="171450" indent="-171450">
              <a:buFont typeface="Arial" panose="020B0604020202020204" pitchFamily="34" charset="0"/>
              <a:buChar char="•"/>
            </a:pPr>
            <a:r>
              <a:rPr lang="en-US" sz="1200" dirty="0">
                <a:effectLst/>
                <a:latin typeface="Calibri" panose="020F0502020204030204" pitchFamily="34" charset="0"/>
              </a:rPr>
              <a:t>IEC’s success story was about a pre-apprentice that completed his pre-apprenticeship, was accepted into a registered apprenticeship, and closed on a house the day after he graduated high school</a:t>
            </a:r>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4</a:t>
            </a:fld>
            <a:endParaRPr lang="en-US" noProof="0" dirty="0"/>
          </a:p>
        </p:txBody>
      </p:sp>
    </p:spTree>
    <p:extLst>
      <p:ext uri="{BB962C8B-B14F-4D97-AF65-F5344CB8AC3E}">
        <p14:creationId xmlns:p14="http://schemas.microsoft.com/office/powerpoint/2010/main" val="3548787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6</a:t>
            </a:fld>
            <a:endParaRPr lang="en-US" noProof="0" dirty="0"/>
          </a:p>
        </p:txBody>
      </p:sp>
    </p:spTree>
    <p:extLst>
      <p:ext uri="{BB962C8B-B14F-4D97-AF65-F5344CB8AC3E}">
        <p14:creationId xmlns:p14="http://schemas.microsoft.com/office/powerpoint/2010/main" val="2464403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US" noProof="0" smtClean="0"/>
              <a:t>7</a:t>
            </a:fld>
            <a:endParaRPr lang="en-US" noProof="0" dirty="0"/>
          </a:p>
        </p:txBody>
      </p:sp>
    </p:spTree>
    <p:extLst>
      <p:ext uri="{BB962C8B-B14F-4D97-AF65-F5344CB8AC3E}">
        <p14:creationId xmlns:p14="http://schemas.microsoft.com/office/powerpoint/2010/main" val="345986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985728" y="1453896"/>
            <a:ext cx="3537287" cy="3980542"/>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2006084"/>
            <a:ext cx="3640180"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4781411" y="3640998"/>
            <a:ext cx="3640754" cy="1257574"/>
          </a:xfrm>
          <a:prstGeom prst="rect">
            <a:avLst/>
          </a:prstGeom>
        </p:spPr>
        <p:txBody>
          <a:bodyPr/>
          <a:lstStyle>
            <a:lvl1pPr marL="0" indent="0" algn="l">
              <a:buNone/>
              <a:defRPr sz="1800" b="0" i="0" spc="225">
                <a:solidFill>
                  <a:schemeClr val="accent6"/>
                </a:solidFill>
                <a:latin typeface="+mn-lt"/>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2006084"/>
            <a:ext cx="3640180"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4781411" y="3640998"/>
            <a:ext cx="3640754" cy="1257574"/>
          </a:xfrm>
          <a:prstGeom prst="rect">
            <a:avLst/>
          </a:prstGeom>
        </p:spPr>
        <p:txBody>
          <a:bodyPr/>
          <a:lstStyle>
            <a:lvl1pPr marL="0" indent="0" algn="l">
              <a:buNone/>
              <a:defRPr sz="1800" b="0" i="0" spc="225">
                <a:solidFill>
                  <a:schemeClr val="accent6"/>
                </a:solidFill>
                <a:latin typeface="+mn-lt"/>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7BABE3F-6FAD-2541-AEA6-7B7CEF8AD734}"/>
              </a:ext>
            </a:extLst>
          </p:cNvPr>
          <p:cNvPicPr>
            <a:picLocks noChangeAspect="1"/>
          </p:cNvPicPr>
          <p:nvPr userDrawn="1"/>
        </p:nvPicPr>
        <p:blipFill rotWithShape="1">
          <a:blip r:embed="rId2"/>
          <a:srcRect l="4358" t="26333" r="75573" b="30207"/>
          <a:stretch/>
        </p:blipFill>
        <p:spPr>
          <a:xfrm>
            <a:off x="8295711" y="136524"/>
            <a:ext cx="678427" cy="734589"/>
          </a:xfrm>
          <a:prstGeom prst="rect">
            <a:avLst/>
          </a:prstGeom>
        </p:spPr>
      </p:pic>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477993" y="3588176"/>
            <a:ext cx="289512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338943"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4712882" y="1987421"/>
            <a:ext cx="3683725" cy="1789855"/>
          </a:xfrm>
          <a:prstGeom prst="rect">
            <a:avLst/>
          </a:prstGeom>
        </p:spPr>
        <p:txBody>
          <a:bodyPr anchor="b">
            <a:normAutofit/>
          </a:bodyPr>
          <a:lstStyle>
            <a:lvl1pPr>
              <a:defRPr sz="3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4712882" y="3792046"/>
            <a:ext cx="3683725" cy="910580"/>
          </a:xfrm>
          <a:prstGeom prst="rect">
            <a:avLst/>
          </a:prstGeom>
        </p:spPr>
        <p:txBody>
          <a:bodyPr>
            <a:normAutofit/>
          </a:bodyPr>
          <a:lstStyle>
            <a:lvl1pPr marL="0" indent="0">
              <a:buNone/>
              <a:defRPr sz="1500" b="0" i="0" spc="225">
                <a:solidFill>
                  <a:schemeClr val="accent6"/>
                </a:solidFill>
                <a:latin typeface="+mn-lt"/>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5815584" y="1"/>
            <a:ext cx="1693926"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4946515"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3378" y="5266944"/>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04276" y="3407045"/>
            <a:ext cx="10787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pic>
        <p:nvPicPr>
          <p:cNvPr id="13" name="Picture 12">
            <a:extLst>
              <a:ext uri="{FF2B5EF4-FFF2-40B4-BE49-F238E27FC236}">
                <a16:creationId xmlns:a16="http://schemas.microsoft.com/office/drawing/2014/main" id="{9DC3A8AE-5DE9-184C-B3DB-3C9A072ED067}"/>
              </a:ext>
            </a:extLst>
          </p:cNvPr>
          <p:cNvPicPr>
            <a:picLocks noChangeAspect="1"/>
          </p:cNvPicPr>
          <p:nvPr userDrawn="1"/>
        </p:nvPicPr>
        <p:blipFill rotWithShape="1">
          <a:blip r:embed="rId2"/>
          <a:srcRect l="4358" t="26333" r="75573" b="30207"/>
          <a:stretch/>
        </p:blipFill>
        <p:spPr>
          <a:xfrm>
            <a:off x="8337106" y="136748"/>
            <a:ext cx="678427" cy="734589"/>
          </a:xfrm>
          <a:prstGeom prst="rect">
            <a:avLst/>
          </a:prstGeom>
        </p:spPr>
      </p:pic>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2880" userDrawn="1">
          <p15:clr>
            <a:srgbClr val="FBAE40"/>
          </p15:clr>
        </p15:guide>
        <p15:guide id="3" pos="107" userDrawn="1">
          <p15:clr>
            <a:srgbClr val="FBAE40"/>
          </p15:clr>
        </p15:guide>
        <p15:guide id="4" orient="horz" pos="4170" userDrawn="1">
          <p15:clr>
            <a:srgbClr val="FBAE40"/>
          </p15:clr>
        </p15:guide>
        <p15:guide id="5" pos="5653" userDrawn="1">
          <p15:clr>
            <a:srgbClr val="FBAE40"/>
          </p15:clr>
        </p15:guide>
        <p15:guide id="6" orient="horz" pos="1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70996" y="1"/>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389008" y="1671925"/>
            <a:ext cx="812634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a:extLst>
              <a:ext uri="{FF2B5EF4-FFF2-40B4-BE49-F238E27FC236}">
                <a16:creationId xmlns:a16="http://schemas.microsoft.com/office/drawing/2014/main" id="{6159A6C3-0409-5D46-B162-FBED0FCC2C5F}"/>
              </a:ext>
            </a:extLst>
          </p:cNvPr>
          <p:cNvPicPr>
            <a:picLocks noChangeAspect="1"/>
          </p:cNvPicPr>
          <p:nvPr userDrawn="1"/>
        </p:nvPicPr>
        <p:blipFill rotWithShape="1">
          <a:blip r:embed="rId2"/>
          <a:srcRect l="4358" t="26333" r="75573" b="30207"/>
          <a:stretch/>
        </p:blipFill>
        <p:spPr>
          <a:xfrm>
            <a:off x="8189341" y="178095"/>
            <a:ext cx="678427" cy="734589"/>
          </a:xfrm>
          <a:prstGeom prst="rect">
            <a:avLst/>
          </a:prstGeom>
        </p:spPr>
      </p:pic>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70996" y="1"/>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9" y="209029"/>
            <a:ext cx="4962007" cy="1147969"/>
          </a:xfrm>
          <a:prstGeom prst="rect">
            <a:avLst/>
          </a:prstGeom>
        </p:spPr>
        <p:txBody>
          <a:bodyPr bIns="0" anchor="b">
            <a:normAutofit/>
          </a:bodyPr>
          <a:lstStyle>
            <a:lvl1pPr>
              <a:defRPr sz="3300" b="1" i="0">
                <a:solidFill>
                  <a:schemeClr val="accent1"/>
                </a:solidFill>
                <a:latin typeface="Montserrat" pitchFamily="2" charset="77"/>
              </a:defRPr>
            </a:lvl1pPr>
          </a:lstStyle>
          <a:p>
            <a:r>
              <a:rPr lang="en-US" noProof="0" dirty="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397265" y="1651045"/>
            <a:ext cx="38862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4629150" y="1651045"/>
            <a:ext cx="38862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7" name="Picture 16">
            <a:extLst>
              <a:ext uri="{FF2B5EF4-FFF2-40B4-BE49-F238E27FC236}">
                <a16:creationId xmlns:a16="http://schemas.microsoft.com/office/drawing/2014/main" id="{E9CFA0EF-11A5-D34C-8DD4-1642F2778F6E}"/>
              </a:ext>
            </a:extLst>
          </p:cNvPr>
          <p:cNvPicPr>
            <a:picLocks noChangeAspect="1"/>
          </p:cNvPicPr>
          <p:nvPr userDrawn="1"/>
        </p:nvPicPr>
        <p:blipFill rotWithShape="1">
          <a:blip r:embed="rId2"/>
          <a:srcRect l="4358" t="26333" r="75573" b="30207"/>
          <a:stretch/>
        </p:blipFill>
        <p:spPr>
          <a:xfrm>
            <a:off x="8189341" y="114649"/>
            <a:ext cx="678427" cy="734589"/>
          </a:xfrm>
          <a:prstGeom prst="rect">
            <a:avLst/>
          </a:prstGeom>
        </p:spPr>
      </p:pic>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18041" y="0"/>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389009" y="1681163"/>
            <a:ext cx="4036876" cy="823912"/>
          </a:xfrm>
          <a:prstGeom prst="rect">
            <a:avLst/>
          </a:prstGeom>
        </p:spPr>
        <p:txBody>
          <a:bodyPr anchor="b"/>
          <a:lstStyle>
            <a:lvl1pPr marL="0" indent="0">
              <a:buNone/>
              <a:defRPr lang="en-US" b="1" dirty="0">
                <a:solidFill>
                  <a:schemeClr val="accent6"/>
                </a:solidFill>
              </a:defRPr>
            </a:lvl1pPr>
          </a:lstStyle>
          <a:p>
            <a:pPr marL="171450" lvl="0" indent="-171450"/>
            <a:r>
              <a:rPr lang="en-US" noProof="0"/>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4629150" y="2505075"/>
            <a:ext cx="3887391"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389009" y="2505075"/>
            <a:ext cx="4043812"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6" name="Picture 15">
            <a:extLst>
              <a:ext uri="{FF2B5EF4-FFF2-40B4-BE49-F238E27FC236}">
                <a16:creationId xmlns:a16="http://schemas.microsoft.com/office/drawing/2014/main" id="{F650B4F2-E79B-814E-B7F9-18EF06D1AF20}"/>
              </a:ext>
            </a:extLst>
          </p:cNvPr>
          <p:cNvPicPr>
            <a:picLocks noChangeAspect="1"/>
          </p:cNvPicPr>
          <p:nvPr userDrawn="1"/>
        </p:nvPicPr>
        <p:blipFill rotWithShape="1">
          <a:blip r:embed="rId2"/>
          <a:srcRect l="4358" t="26333" r="75573" b="30207"/>
          <a:stretch/>
        </p:blipFill>
        <p:spPr>
          <a:xfrm>
            <a:off x="8189341" y="120472"/>
            <a:ext cx="678427" cy="734589"/>
          </a:xfrm>
          <a:prstGeom prst="rect">
            <a:avLst/>
          </a:prstGeom>
        </p:spPr>
      </p:pic>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9378" y="4374037"/>
            <a:ext cx="3983637" cy="1327031"/>
          </a:xfrm>
          <a:prstGeom prst="rect">
            <a:avLst/>
          </a:prstGeom>
        </p:spPr>
        <p:txBody>
          <a:bodyPr anchor="b">
            <a:normAutofit/>
          </a:bodyPr>
          <a:lstStyle>
            <a:lvl1pPr marL="0" indent="0" algn="r">
              <a:buFont typeface="Arial" panose="020B0604020202020204" pitchFamily="34" charset="0"/>
              <a:buNone/>
              <a:defRPr sz="3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539378" y="5701070"/>
            <a:ext cx="3983637" cy="931505"/>
          </a:xfrm>
          <a:prstGeom prst="rect">
            <a:avLst/>
          </a:prstGeom>
        </p:spPr>
        <p:txBody>
          <a:bodyPr/>
          <a:lstStyle>
            <a:lvl1pPr marL="0" indent="0" algn="r">
              <a:buFont typeface="Arial" panose="020B0604020202020204" pitchFamily="34" charset="0"/>
              <a:buNone/>
              <a:defRPr sz="120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4620987" y="2290713"/>
            <a:ext cx="4352754" cy="4341862"/>
          </a:xfrm>
          <a:prstGeom prst="rect">
            <a:avLst/>
          </a:prstGeom>
        </p:spPr>
        <p:txBody>
          <a:bodyPr/>
          <a:lstStyle>
            <a:lvl1pPr>
              <a:buClr>
                <a:schemeClr val="accent2"/>
              </a:buClr>
              <a:defRPr sz="1800"/>
            </a:lvl1pPr>
            <a:lvl2pPr>
              <a:buClr>
                <a:schemeClr val="accent2"/>
              </a:buClr>
              <a:defRPr sz="1500"/>
            </a:lvl2pPr>
            <a:lvl3pPr>
              <a:buClr>
                <a:schemeClr val="accent2"/>
              </a:buClr>
              <a:defRPr sz="1350"/>
            </a:lvl3pPr>
            <a:lvl4pPr>
              <a:buClr>
                <a:schemeClr val="accent2"/>
              </a:buClr>
              <a:defRPr sz="1200"/>
            </a:lvl4pPr>
            <a:lvl5pPr>
              <a:buClr>
                <a:schemeClr val="accent2"/>
              </a:buClr>
              <a:defRPr sz="1200"/>
            </a:lvl5pPr>
            <a:lvl6pPr>
              <a:defRPr sz="1500"/>
            </a:lvl6pPr>
            <a:lvl7pPr>
              <a:defRPr sz="1500"/>
            </a:lvl7pPr>
            <a:lvl8pPr>
              <a:defRPr sz="1500"/>
            </a:lvl8pPr>
            <a:lvl9pPr>
              <a:defRPr sz="15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a:extLst>
              <a:ext uri="{FF2B5EF4-FFF2-40B4-BE49-F238E27FC236}">
                <a16:creationId xmlns:a16="http://schemas.microsoft.com/office/drawing/2014/main" id="{23B07DEA-D387-FB49-9377-37A10A396949}"/>
              </a:ext>
            </a:extLst>
          </p:cNvPr>
          <p:cNvPicPr>
            <a:picLocks noChangeAspect="1"/>
          </p:cNvPicPr>
          <p:nvPr userDrawn="1"/>
        </p:nvPicPr>
        <p:blipFill rotWithShape="1">
          <a:blip r:embed="rId2"/>
          <a:srcRect l="4358" t="26333" r="75573" b="30207"/>
          <a:stretch/>
        </p:blipFill>
        <p:spPr>
          <a:xfrm>
            <a:off x="8295314" y="146684"/>
            <a:ext cx="678427" cy="734589"/>
          </a:xfrm>
          <a:prstGeom prst="rect">
            <a:avLst/>
          </a:prstGeom>
        </p:spPr>
      </p:pic>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9378" y="4374037"/>
            <a:ext cx="3983637" cy="1327031"/>
          </a:xfrm>
          <a:prstGeom prst="rect">
            <a:avLst/>
          </a:prstGeom>
        </p:spPr>
        <p:txBody>
          <a:bodyPr anchor="b">
            <a:normAutofit/>
          </a:bodyPr>
          <a:lstStyle>
            <a:lvl1pPr marL="0" indent="0" algn="r">
              <a:buFont typeface="Arial" panose="020B0604020202020204" pitchFamily="34" charset="0"/>
              <a:buNone/>
              <a:defRPr sz="3000" b="1" i="0">
                <a:solidFill>
                  <a:schemeClr val="accent1"/>
                </a:solidFill>
                <a:latin typeface="Montserrat" pitchFamily="2" charset="77"/>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539378" y="5701070"/>
            <a:ext cx="3983637" cy="931505"/>
          </a:xfrm>
          <a:prstGeom prst="rect">
            <a:avLst/>
          </a:prstGeom>
        </p:spPr>
        <p:txBody>
          <a:bodyPr/>
          <a:lstStyle>
            <a:lvl1pPr marL="0" indent="0" algn="r">
              <a:buFont typeface="Arial" panose="020B0604020202020204" pitchFamily="34" charset="0"/>
              <a:buNone/>
              <a:defRPr sz="120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4687478" y="2271860"/>
            <a:ext cx="4286263" cy="436071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pic>
        <p:nvPicPr>
          <p:cNvPr id="14" name="Picture 13">
            <a:extLst>
              <a:ext uri="{FF2B5EF4-FFF2-40B4-BE49-F238E27FC236}">
                <a16:creationId xmlns:a16="http://schemas.microsoft.com/office/drawing/2014/main" id="{10EBB30B-6B27-6742-9AB6-40A24BEDA25F}"/>
              </a:ext>
            </a:extLst>
          </p:cNvPr>
          <p:cNvPicPr>
            <a:picLocks noChangeAspect="1"/>
          </p:cNvPicPr>
          <p:nvPr userDrawn="1"/>
        </p:nvPicPr>
        <p:blipFill rotWithShape="1">
          <a:blip r:embed="rId2"/>
          <a:srcRect l="4358" t="26333" r="75573" b="30207"/>
          <a:stretch/>
        </p:blipFill>
        <p:spPr>
          <a:xfrm>
            <a:off x="8295314" y="136524"/>
            <a:ext cx="678427" cy="734589"/>
          </a:xfrm>
          <a:prstGeom prst="rect">
            <a:avLst/>
          </a:prstGeom>
        </p:spPr>
      </p:pic>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5670996" y="1"/>
            <a:ext cx="362388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10" name="Picture 9">
            <a:extLst>
              <a:ext uri="{FF2B5EF4-FFF2-40B4-BE49-F238E27FC236}">
                <a16:creationId xmlns:a16="http://schemas.microsoft.com/office/drawing/2014/main" id="{8E789BD7-C9F0-AA45-8697-9C77684ADAF1}"/>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5670996" y="1"/>
            <a:ext cx="362388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389008" y="209028"/>
            <a:ext cx="6249917" cy="963887"/>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pic>
        <p:nvPicPr>
          <p:cNvPr id="11" name="Picture 10">
            <a:extLst>
              <a:ext uri="{FF2B5EF4-FFF2-40B4-BE49-F238E27FC236}">
                <a16:creationId xmlns:a16="http://schemas.microsoft.com/office/drawing/2014/main" id="{4427FE3D-E871-BE47-B55E-21503E0C8350}"/>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normAutofit/>
          </a:bodyPr>
          <a:lstStyle>
            <a:lvl1pPr>
              <a:defRPr sz="3000" b="1" i="0">
                <a:latin typeface="Montserrat"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477993" y="3588176"/>
            <a:ext cx="289512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338943"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4712882" y="1987421"/>
            <a:ext cx="3683725" cy="1789855"/>
          </a:xfrm>
          <a:prstGeom prst="rect">
            <a:avLst/>
          </a:prstGeom>
        </p:spPr>
        <p:txBody>
          <a:bodyPr anchor="b">
            <a:normAutofit/>
          </a:bodyPr>
          <a:lstStyle>
            <a:lvl1pPr>
              <a:defRPr sz="3000" b="1" i="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4712882" y="3792046"/>
            <a:ext cx="3683725" cy="910580"/>
          </a:xfrm>
          <a:prstGeom prst="rect">
            <a:avLst/>
          </a:prstGeom>
        </p:spPr>
        <p:txBody>
          <a:bodyPr>
            <a:normAutofit/>
          </a:bodyPr>
          <a:lstStyle>
            <a:lvl1pPr marL="0" indent="0">
              <a:buNone/>
              <a:defRPr sz="1500" b="0" i="0" spc="225">
                <a:solidFill>
                  <a:schemeClr val="accent6"/>
                </a:solidFill>
                <a:latin typeface="+mn-lt"/>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5815584" y="1"/>
            <a:ext cx="1693926"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4946515"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209730" y="1428314"/>
            <a:ext cx="3321392" cy="3838630"/>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3378" y="5266944"/>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04276" y="3407045"/>
            <a:ext cx="10787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pic>
        <p:nvPicPr>
          <p:cNvPr id="13" name="Picture 12">
            <a:extLst>
              <a:ext uri="{FF2B5EF4-FFF2-40B4-BE49-F238E27FC236}">
                <a16:creationId xmlns:a16="http://schemas.microsoft.com/office/drawing/2014/main" id="{0D362495-9CD2-D543-8233-731B62E7B36A}"/>
              </a:ext>
            </a:extLst>
          </p:cNvPr>
          <p:cNvPicPr>
            <a:picLocks noChangeAspect="1"/>
          </p:cNvPicPr>
          <p:nvPr userDrawn="1"/>
        </p:nvPicPr>
        <p:blipFill rotWithShape="1">
          <a:blip r:embed="rId2"/>
          <a:srcRect l="3825" t="26985" r="74628" b="20981"/>
          <a:stretch/>
        </p:blipFill>
        <p:spPr>
          <a:xfrm>
            <a:off x="8301642" y="61087"/>
            <a:ext cx="755248" cy="1215950"/>
          </a:xfrm>
          <a:prstGeom prst="rect">
            <a:avLst/>
          </a:prstGeom>
        </p:spPr>
      </p:pic>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2880" userDrawn="1">
          <p15:clr>
            <a:srgbClr val="FBAE40"/>
          </p15:clr>
        </p15:guide>
        <p15:guide id="3" pos="107" userDrawn="1">
          <p15:clr>
            <a:srgbClr val="FBAE40"/>
          </p15:clr>
        </p15:guide>
        <p15:guide id="4" orient="horz" pos="4170" userDrawn="1">
          <p15:clr>
            <a:srgbClr val="FBAE40"/>
          </p15:clr>
        </p15:guide>
        <p15:guide id="5" pos="5653"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398534" y="3196916"/>
            <a:ext cx="3707122" cy="2958275"/>
          </a:xfrm>
          <a:prstGeom prst="rect">
            <a:avLst/>
          </a:prstGeom>
        </p:spPr>
        <p:txBody>
          <a:bodyPr>
            <a:normAutofit/>
          </a:bodyPr>
          <a:lstStyle>
            <a:lvl1pPr>
              <a:buClr>
                <a:schemeClr val="accent2"/>
              </a:buClr>
              <a:defRPr sz="1800">
                <a:solidFill>
                  <a:schemeClr val="tx1"/>
                </a:solidFill>
              </a:defRPr>
            </a:lvl1pPr>
            <a:lvl2pPr>
              <a:buClr>
                <a:schemeClr val="accent2"/>
              </a:buClr>
              <a:defRPr sz="1500">
                <a:solidFill>
                  <a:schemeClr val="tx1"/>
                </a:solidFill>
              </a:defRPr>
            </a:lvl2pPr>
            <a:lvl3pPr>
              <a:buClr>
                <a:schemeClr val="accent2"/>
              </a:buClr>
              <a:defRPr sz="1350">
                <a:solidFill>
                  <a:schemeClr val="tx1"/>
                </a:solidFill>
              </a:defRPr>
            </a:lvl3pPr>
            <a:lvl4pPr>
              <a:buClr>
                <a:schemeClr val="accent2"/>
              </a:buClr>
              <a:defRPr sz="1200">
                <a:solidFill>
                  <a:schemeClr val="tx1"/>
                </a:solidFill>
              </a:defRPr>
            </a:lvl4pPr>
            <a:lvl5pPr>
              <a:buClr>
                <a:schemeClr val="accent2"/>
              </a:buCl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379764" y="-6"/>
            <a:ext cx="7764236"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233612" y="-5"/>
            <a:ext cx="3090863"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4781550" y="5047077"/>
            <a:ext cx="1143431"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398535" y="2563478"/>
            <a:ext cx="5506973"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398533" y="1308484"/>
            <a:ext cx="5506967" cy="1215566"/>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4953000" y="1"/>
            <a:ext cx="4191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pic>
        <p:nvPicPr>
          <p:cNvPr id="8" name="Picture 7">
            <a:extLst>
              <a:ext uri="{FF2B5EF4-FFF2-40B4-BE49-F238E27FC236}">
                <a16:creationId xmlns:a16="http://schemas.microsoft.com/office/drawing/2014/main" id="{14D4A5A6-AD50-6349-8235-C4715DB17F0A}"/>
              </a:ext>
            </a:extLst>
          </p:cNvPr>
          <p:cNvPicPr>
            <a:picLocks noChangeAspect="1"/>
          </p:cNvPicPr>
          <p:nvPr userDrawn="1"/>
        </p:nvPicPr>
        <p:blipFill rotWithShape="1">
          <a:blip r:embed="rId2"/>
          <a:srcRect l="4358" t="26333" r="75573" b="30207"/>
          <a:stretch/>
        </p:blipFill>
        <p:spPr>
          <a:xfrm>
            <a:off x="493713" y="136524"/>
            <a:ext cx="678427" cy="734589"/>
          </a:xfrm>
          <a:prstGeom prst="rect">
            <a:avLst/>
          </a:prstGeom>
        </p:spPr>
      </p:pic>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379764" y="-6"/>
            <a:ext cx="7764236"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4627633" y="1435100"/>
            <a:ext cx="4516366"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398534" y="3196916"/>
            <a:ext cx="3707122" cy="2958275"/>
          </a:xfrm>
          <a:prstGeom prst="rect">
            <a:avLst/>
          </a:prstGeom>
        </p:spPr>
        <p:txBody>
          <a:bodyPr>
            <a:normAutofit/>
          </a:bodyPr>
          <a:lstStyle>
            <a:lvl1pPr>
              <a:buClr>
                <a:schemeClr val="accent2"/>
              </a:buClr>
              <a:defRPr sz="1800">
                <a:solidFill>
                  <a:schemeClr val="tx1"/>
                </a:solidFill>
              </a:defRPr>
            </a:lvl1pPr>
            <a:lvl2pPr>
              <a:buClr>
                <a:schemeClr val="accent2"/>
              </a:buClr>
              <a:defRPr sz="1500">
                <a:solidFill>
                  <a:schemeClr val="tx1"/>
                </a:solidFill>
              </a:defRPr>
            </a:lvl2pPr>
            <a:lvl3pPr>
              <a:buClr>
                <a:schemeClr val="accent2"/>
              </a:buClr>
              <a:defRPr sz="1350">
                <a:solidFill>
                  <a:schemeClr val="tx1"/>
                </a:solidFill>
              </a:defRPr>
            </a:lvl3pPr>
            <a:lvl4pPr>
              <a:buClr>
                <a:schemeClr val="accent2"/>
              </a:buClr>
              <a:defRPr sz="1200">
                <a:solidFill>
                  <a:schemeClr val="tx1"/>
                </a:solidFill>
              </a:defRPr>
            </a:lvl4pPr>
            <a:lvl5pPr>
              <a:buClr>
                <a:schemeClr val="accent2"/>
              </a:buCl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233612" y="-5"/>
            <a:ext cx="3090863"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7764236" y="1185452"/>
            <a:ext cx="1379764"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398535" y="2563478"/>
            <a:ext cx="5506966"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398533" y="1308484"/>
            <a:ext cx="5506967" cy="1215566"/>
          </a:xfrm>
          <a:prstGeom prst="rect">
            <a:avLst/>
          </a:prstGeom>
        </p:spPr>
        <p:txBody>
          <a:bodyPr anchor="b">
            <a:noAutofit/>
          </a:bodyPr>
          <a:lstStyle>
            <a:lvl1pPr>
              <a:defRPr sz="3000" b="1" i="0">
                <a:solidFill>
                  <a:schemeClr val="accent1"/>
                </a:solidFill>
                <a:latin typeface="Montserrat" pitchFamily="2" charset="77"/>
              </a:defRPr>
            </a:lvl1pPr>
          </a:lstStyle>
          <a:p>
            <a:r>
              <a:rPr lang="en-US" noProof="0" dirty="0"/>
              <a:t>Click to Edit </a:t>
            </a:r>
            <a:br>
              <a:rPr lang="en-US" noProof="0" dirty="0"/>
            </a:br>
            <a:r>
              <a:rPr lang="en-US" noProof="0" dirty="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pic>
        <p:nvPicPr>
          <p:cNvPr id="12" name="Picture 11">
            <a:extLst>
              <a:ext uri="{FF2B5EF4-FFF2-40B4-BE49-F238E27FC236}">
                <a16:creationId xmlns:a16="http://schemas.microsoft.com/office/drawing/2014/main" id="{A54D5551-758F-AD4E-A273-134ED81DA6F2}"/>
              </a:ext>
            </a:extLst>
          </p:cNvPr>
          <p:cNvPicPr>
            <a:picLocks noChangeAspect="1"/>
          </p:cNvPicPr>
          <p:nvPr userDrawn="1"/>
        </p:nvPicPr>
        <p:blipFill rotWithShape="1">
          <a:blip r:embed="rId2"/>
          <a:srcRect l="4358" t="26333" r="75573" b="30207"/>
          <a:stretch/>
        </p:blipFill>
        <p:spPr>
          <a:xfrm>
            <a:off x="8236972" y="136524"/>
            <a:ext cx="678427" cy="734589"/>
          </a:xfrm>
          <a:prstGeom prst="rect">
            <a:avLst/>
          </a:prstGeom>
        </p:spPr>
      </p:pic>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31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6935" y="3633968"/>
            <a:ext cx="1434464"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5670996" y="1"/>
            <a:ext cx="362388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390523" y="2104888"/>
            <a:ext cx="4106468" cy="781188"/>
          </a:xfrm>
          <a:prstGeom prst="rect">
            <a:avLst/>
          </a:prstGeom>
        </p:spPr>
        <p:txBody>
          <a:bodyPr anchor="b">
            <a:noAutofit/>
          </a:bodyPr>
          <a:lstStyle>
            <a:lvl1pPr marL="0" indent="0">
              <a:lnSpc>
                <a:spcPct val="100000"/>
              </a:lnSpc>
              <a:spcBef>
                <a:spcPts val="0"/>
              </a:spcBef>
              <a:buNone/>
              <a:defRPr sz="1800" b="1" i="0">
                <a:solidFill>
                  <a:schemeClr val="tx1"/>
                </a:solidFill>
                <a:latin typeface="Montserrat"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390523" y="2886077"/>
            <a:ext cx="4106468"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4640035" y="2104888"/>
            <a:ext cx="4106700" cy="781188"/>
          </a:xfrm>
          <a:prstGeom prst="rect">
            <a:avLst/>
          </a:prstGeom>
        </p:spPr>
        <p:txBody>
          <a:bodyPr anchor="b">
            <a:noAutofit/>
          </a:bodyPr>
          <a:lstStyle>
            <a:lvl1pPr marL="0" indent="0">
              <a:lnSpc>
                <a:spcPct val="100000"/>
              </a:lnSpc>
              <a:buNone/>
              <a:defRPr sz="1800" b="1" i="0">
                <a:solidFill>
                  <a:schemeClr val="tx1"/>
                </a:solidFill>
                <a:latin typeface="Montserrat"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4640035" y="2886077"/>
            <a:ext cx="41067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Click to 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390370" y="1376933"/>
            <a:ext cx="5526447"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pic>
        <p:nvPicPr>
          <p:cNvPr id="25" name="Picture 24">
            <a:extLst>
              <a:ext uri="{FF2B5EF4-FFF2-40B4-BE49-F238E27FC236}">
                <a16:creationId xmlns:a16="http://schemas.microsoft.com/office/drawing/2014/main" id="{84FCA784-9876-C84F-9C29-45091ABD1047}"/>
              </a:ext>
            </a:extLst>
          </p:cNvPr>
          <p:cNvPicPr>
            <a:picLocks noChangeAspect="1"/>
          </p:cNvPicPr>
          <p:nvPr userDrawn="1"/>
        </p:nvPicPr>
        <p:blipFill rotWithShape="1">
          <a:blip r:embed="rId2"/>
          <a:srcRect l="4358" t="26333" r="75573" b="30207"/>
          <a:stretch/>
        </p:blipFill>
        <p:spPr>
          <a:xfrm>
            <a:off x="8189341" y="136524"/>
            <a:ext cx="678427" cy="734589"/>
          </a:xfrm>
          <a:prstGeom prst="rect">
            <a:avLst/>
          </a:prstGeom>
        </p:spPr>
      </p:pic>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295" userDrawn="1">
          <p15:clr>
            <a:srgbClr val="FBAE40"/>
          </p15:clr>
        </p15:guide>
        <p15:guide id="4" pos="5567" userDrawn="1">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5670996" y="1"/>
            <a:ext cx="362388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sz="1350"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390370" y="1376933"/>
            <a:ext cx="5526447"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398861" y="2005762"/>
            <a:ext cx="3919323" cy="4083888"/>
          </a:xfrm>
          <a:prstGeom prst="rect">
            <a:avLst/>
          </a:prstGeom>
        </p:spPr>
        <p:txBody>
          <a:bodyPr/>
          <a:lstStyle>
            <a:lvl1pPr marL="0" indent="0">
              <a:buNone/>
              <a:defRPr sz="1800">
                <a:solidFill>
                  <a:schemeClr val="tx1"/>
                </a:solidFill>
              </a:defRPr>
            </a:lvl1pPr>
            <a:lvl2pPr marL="342900" indent="0">
              <a:buNone/>
              <a:defRPr sz="1800">
                <a:solidFill>
                  <a:schemeClr val="bg1"/>
                </a:solidFill>
              </a:defRPr>
            </a:lvl2pPr>
            <a:lvl3pPr marL="685800" indent="0">
              <a:buNone/>
              <a:defRPr sz="1800">
                <a:solidFill>
                  <a:schemeClr val="bg1"/>
                </a:solidFill>
              </a:defRPr>
            </a:lvl3pPr>
            <a:lvl4pPr marL="1028700" indent="0">
              <a:buNone/>
              <a:defRPr sz="1800">
                <a:solidFill>
                  <a:schemeClr val="bg1"/>
                </a:solidFill>
              </a:defRPr>
            </a:lvl4pPr>
            <a:lvl5pPr marL="1371600" indent="0">
              <a:buNone/>
              <a:defRPr sz="18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4347086" y="2005762"/>
            <a:ext cx="4289548" cy="4084470"/>
          </a:xfrm>
          <a:prstGeom prst="rect">
            <a:avLst/>
          </a:prstGeom>
        </p:spPr>
        <p:txBody>
          <a:bodyPr vert="horz" lIns="91420" tIns="45710" rIns="91420" bIns="45710">
            <a:noAutofit/>
          </a:bodyPr>
          <a:lstStyle>
            <a:lvl1pPr marL="0" indent="0" algn="ctr">
              <a:buNone/>
              <a:defRPr sz="1500" b="0" i="0">
                <a:solidFill>
                  <a:schemeClr val="tx1"/>
                </a:solidFill>
                <a:latin typeface="+mn-lt"/>
                <a:cs typeface="CiscoSans ExtraLight"/>
              </a:defRPr>
            </a:lvl1pPr>
          </a:lstStyle>
          <a:p>
            <a:pPr lvl="0"/>
            <a:r>
              <a:rPr lang="en-US" noProof="0"/>
              <a:t>Click icon to add chart</a:t>
            </a:r>
            <a:endParaRPr lang="en-US" noProof="0" dirty="0"/>
          </a:p>
        </p:txBody>
      </p:sp>
      <p:pic>
        <p:nvPicPr>
          <p:cNvPr id="14" name="Picture 13">
            <a:extLst>
              <a:ext uri="{FF2B5EF4-FFF2-40B4-BE49-F238E27FC236}">
                <a16:creationId xmlns:a16="http://schemas.microsoft.com/office/drawing/2014/main" id="{98C19EFA-5CBD-464C-A312-04D92643C59E}"/>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398534" y="2664803"/>
            <a:ext cx="8245031" cy="3433180"/>
          </a:xfrm>
          <a:prstGeom prst="rect">
            <a:avLst/>
          </a:prstGeom>
        </p:spPr>
        <p:txBody>
          <a:bodyPr lIns="91420" tIns="45710" rIns="91420" bIns="45710">
            <a:noAutofit/>
          </a:bodyPr>
          <a:lstStyle>
            <a:lvl1pPr marL="0" indent="0" algn="ctr">
              <a:buNone/>
              <a:defRPr sz="1500" baseline="0">
                <a:solidFill>
                  <a:schemeClr val="tx1"/>
                </a:solidFill>
                <a:latin typeface="+mn-lt"/>
              </a:defRPr>
            </a:lvl1pPr>
          </a:lstStyle>
          <a:p>
            <a:pPr lvl="0"/>
            <a:r>
              <a:rPr lang="en-US" noProof="0"/>
              <a:t>Click icon to add table</a:t>
            </a:r>
            <a:endParaRPr lang="en-US"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5670996" y="1"/>
            <a:ext cx="362388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5009931" y="1"/>
            <a:ext cx="108585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390370" y="1376933"/>
            <a:ext cx="5526447" cy="608895"/>
          </a:xfrm>
          <a:prstGeom prst="rect">
            <a:avLst/>
          </a:prstGeom>
        </p:spPr>
        <p:txBody>
          <a:bodyPr/>
          <a:lstStyle>
            <a:lvl1pPr marL="0" indent="0">
              <a:buNone/>
              <a:defRPr sz="1500" spc="225">
                <a:solidFill>
                  <a:schemeClr val="accent6"/>
                </a:solidFill>
              </a:defRPr>
            </a:lvl1pPr>
            <a:lvl2pPr marL="3429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389008" y="209029"/>
            <a:ext cx="6249917" cy="1147969"/>
          </a:xfrm>
          <a:prstGeom prst="rect">
            <a:avLst/>
          </a:prstGeom>
        </p:spPr>
        <p:txBody>
          <a:bodyPr bIns="0" anchor="b">
            <a:noAutofit/>
          </a:bodyPr>
          <a:lstStyle>
            <a:lvl1pPr>
              <a:defRPr sz="3000" b="1" i="0">
                <a:solidFill>
                  <a:schemeClr val="accent1"/>
                </a:solidFill>
                <a:latin typeface="Montserrat" pitchFamily="2" charset="77"/>
              </a:defRPr>
            </a:lvl1pPr>
          </a:lstStyle>
          <a:p>
            <a:r>
              <a:rPr lang="en-US" noProof="0" dirty="0"/>
              <a:t>Click to Edit Master Title Style </a:t>
            </a:r>
          </a:p>
        </p:txBody>
      </p:sp>
      <p:pic>
        <p:nvPicPr>
          <p:cNvPr id="13" name="Picture 12">
            <a:extLst>
              <a:ext uri="{FF2B5EF4-FFF2-40B4-BE49-F238E27FC236}">
                <a16:creationId xmlns:a16="http://schemas.microsoft.com/office/drawing/2014/main" id="{D1A35F9F-1634-0643-866E-74729CEB4CAE}"/>
              </a:ext>
            </a:extLst>
          </p:cNvPr>
          <p:cNvPicPr>
            <a:picLocks noChangeAspect="1"/>
          </p:cNvPicPr>
          <p:nvPr userDrawn="1"/>
        </p:nvPicPr>
        <p:blipFill rotWithShape="1">
          <a:blip r:embed="rId2"/>
          <a:srcRect l="4358" t="26333" r="75573" b="30207"/>
          <a:stretch/>
        </p:blipFill>
        <p:spPr>
          <a:xfrm>
            <a:off x="8273953" y="136524"/>
            <a:ext cx="678427" cy="734589"/>
          </a:xfrm>
          <a:prstGeom prst="rect">
            <a:avLst/>
          </a:prstGeom>
        </p:spPr>
      </p:pic>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userDrawn="1">
          <p15:clr>
            <a:srgbClr val="FBAE40"/>
          </p15:clr>
        </p15:guide>
        <p15:guide id="2" pos="2880" userDrawn="1">
          <p15:clr>
            <a:srgbClr val="FBAE40"/>
          </p15:clr>
        </p15:guide>
        <p15:guide id="3" pos="5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8810625"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269422" y="326571"/>
            <a:ext cx="8605157" cy="6204859"/>
          </a:xfrm>
          <a:prstGeom prst="rect">
            <a:avLst/>
          </a:prstGeom>
          <a:solidFill>
            <a:schemeClr val="bg1">
              <a:lumMod val="85000"/>
            </a:schemeClr>
          </a:solidFill>
        </p:spPr>
        <p:txBody>
          <a:bodyPr lIns="0" tIns="0" anchor="ctr"/>
          <a:lstStyle>
            <a:lvl1pPr marL="0" indent="0" algn="ctr">
              <a:buNone/>
              <a:defRPr sz="825"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177165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269422" y="558802"/>
            <a:ext cx="6249917" cy="939798"/>
          </a:xfrm>
          <a:prstGeom prst="rect">
            <a:avLst/>
          </a:prstGeom>
          <a:solidFill>
            <a:schemeClr val="bg1">
              <a:alpha val="90000"/>
            </a:schemeClr>
          </a:solidFill>
        </p:spPr>
        <p:txBody>
          <a:bodyPr lIns="288000" anchor="ctr">
            <a:normAutofit/>
          </a:bodyPr>
          <a:lstStyle>
            <a:lvl1pPr>
              <a:defRPr sz="27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1821022"/>
            <a:ext cx="3640180" cy="1616252"/>
          </a:xfrm>
          <a:prstGeom prst="rect">
            <a:avLst/>
          </a:prstGeom>
        </p:spPr>
        <p:txBody>
          <a:bodyPr anchor="b">
            <a:noAutofit/>
          </a:bodyPr>
          <a:lstStyle>
            <a:lvl1pPr algn="l">
              <a:defRPr sz="3000" b="1" i="0">
                <a:solidFill>
                  <a:schemeClr val="accent1"/>
                </a:solidFill>
                <a:latin typeface="Montserrat" pitchFamily="2" charset="77"/>
              </a:defRPr>
            </a:lvl1pPr>
          </a:lstStyle>
          <a:p>
            <a:r>
              <a:rPr lang="en-US" noProof="0" dirty="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5117197" y="3461163"/>
            <a:ext cx="2584337"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5117197" y="3839451"/>
            <a:ext cx="2584337"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5117197" y="4216669"/>
            <a:ext cx="2584337" cy="289070"/>
          </a:xfrm>
          <a:prstGeom prst="rect">
            <a:avLst/>
          </a:prstGeom>
        </p:spPr>
        <p:txBody>
          <a:bodyPr/>
          <a:lstStyle>
            <a:lvl1pPr marL="0" indent="0">
              <a:buNone/>
              <a:defRPr sz="135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5117197" y="4594957"/>
            <a:ext cx="2584337" cy="288000"/>
          </a:xfrm>
          <a:prstGeom prst="rect">
            <a:avLst/>
          </a:prstGeom>
        </p:spPr>
        <p:txBody>
          <a:bodyPr/>
          <a:lstStyle>
            <a:lvl1pPr marL="0" indent="0">
              <a:buNone/>
              <a:defRPr sz="135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4844204" y="3505248"/>
            <a:ext cx="194156"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4880717" y="3897986"/>
            <a:ext cx="121130"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4844204" y="4327946"/>
            <a:ext cx="194156"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4853787" y="4650082"/>
            <a:ext cx="174989"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28575" tIns="28575" rIns="28575" bIns="28575" anchor="ctr"/>
          <a:lstStyle/>
          <a:p>
            <a:pPr algn="ctr" defTabSz="3429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sz="2250"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263917" y="1659343"/>
            <a:ext cx="3321392" cy="3539314"/>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pic>
        <p:nvPicPr>
          <p:cNvPr id="17" name="Picture 16">
            <a:extLst>
              <a:ext uri="{FF2B5EF4-FFF2-40B4-BE49-F238E27FC236}">
                <a16:creationId xmlns:a16="http://schemas.microsoft.com/office/drawing/2014/main" id="{546B4F40-C526-4245-B5AA-D6E4264C6C18}"/>
              </a:ext>
            </a:extLst>
          </p:cNvPr>
          <p:cNvPicPr>
            <a:picLocks noChangeAspect="1"/>
          </p:cNvPicPr>
          <p:nvPr userDrawn="1"/>
        </p:nvPicPr>
        <p:blipFill rotWithShape="1">
          <a:blip r:embed="rId2"/>
          <a:srcRect l="4358" t="26333" r="75573" b="30207"/>
          <a:stretch/>
        </p:blipFill>
        <p:spPr>
          <a:xfrm>
            <a:off x="8295711" y="135279"/>
            <a:ext cx="678427" cy="734589"/>
          </a:xfrm>
          <a:prstGeom prst="rect">
            <a:avLst/>
          </a:prstGeom>
        </p:spPr>
      </p:pic>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53" userDrawn="1">
          <p15:clr>
            <a:srgbClr val="FBAE40"/>
          </p15:clr>
        </p15:guide>
        <p15:guide id="3" pos="104" userDrawn="1">
          <p15:clr>
            <a:srgbClr val="FBAE40"/>
          </p15:clr>
        </p15:guide>
        <p15:guide id="4" orient="horz" pos="4178" userDrawn="1">
          <p15:clr>
            <a:srgbClr val="FBAE40"/>
          </p15:clr>
        </p15:guide>
        <p15:guide id="5" orient="horz" pos="142" userDrawn="1">
          <p15:clr>
            <a:srgbClr val="FBAE40"/>
          </p15:clr>
        </p15:guide>
        <p15:guide id="6" pos="1843" userDrawn="1">
          <p15:clr>
            <a:srgbClr val="FBAE40"/>
          </p15:clr>
        </p15:guide>
        <p15:guide id="7" pos="3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253898" y="6356351"/>
            <a:ext cx="3086100" cy="365125"/>
          </a:xfrm>
          <a:prstGeom prst="rect">
            <a:avLst/>
          </a:prstGeom>
        </p:spPr>
        <p:txBody>
          <a:bodyPr vert="horz" lIns="91440" tIns="45720" rIns="91440" bIns="45720" rtlCol="0" anchor="ctr"/>
          <a:lstStyle>
            <a:lvl1pPr algn="l">
              <a:defRPr sz="9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8360229" y="6356351"/>
            <a:ext cx="555170" cy="365125"/>
          </a:xfrm>
          <a:prstGeom prst="rect">
            <a:avLst/>
          </a:prstGeom>
        </p:spPr>
        <p:txBody>
          <a:bodyPr vert="horz" lIns="91440" tIns="45720" rIns="91440" bIns="45720" rtlCol="0" anchor="ctr"/>
          <a:lstStyle>
            <a:lvl1pPr algn="r">
              <a:defRPr sz="9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389008" y="209029"/>
            <a:ext cx="8126342" cy="1147968"/>
          </a:xfrm>
          <a:prstGeom prst="rect">
            <a:avLst/>
          </a:prstGeom>
        </p:spPr>
        <p:txBody>
          <a:bodyPr vert="horz" lIns="91440" tIns="45720" rIns="91440" bIns="0" rtlCol="0" anchor="b">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685800" rtl="0" eaLnBrk="1" latinLnBrk="0" hangingPunct="1">
        <a:lnSpc>
          <a:spcPct val="90000"/>
        </a:lnSpc>
        <a:spcBef>
          <a:spcPct val="0"/>
        </a:spcBef>
        <a:buNone/>
        <a:defRPr lang="en-IN" sz="3000" b="1" i="0" kern="1200">
          <a:solidFill>
            <a:schemeClr val="accent1"/>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E7A40"/>
        </a:buClr>
        <a:buFont typeface="Arial" panose="020B0604020202020204" pitchFamily="34" charset="0"/>
        <a:buChar char="•"/>
        <a:defRPr lang="en-US" sz="1800" kern="1200" dirty="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2E7A40"/>
        </a:buClr>
        <a:buFont typeface="Arial" panose="020B0604020202020204" pitchFamily="34" charset="0"/>
        <a:buChar char="•"/>
        <a:defRPr lang="en-US" sz="1500" kern="1200" dirty="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2E7A40"/>
        </a:buClr>
        <a:buFont typeface="Arial" panose="020B0604020202020204" pitchFamily="34" charset="0"/>
        <a:buChar char="•"/>
        <a:defRPr lang="en-US" sz="135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2E7A40"/>
        </a:buClr>
        <a:buFont typeface="Arial" panose="020B0604020202020204" pitchFamily="34" charset="0"/>
        <a:buChar char="•"/>
        <a:defRPr lang="en-US" sz="1200" kern="1200" dirty="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2E7A40"/>
        </a:buClr>
        <a:buFont typeface="Arial" panose="020B0604020202020204" pitchFamily="34" charset="0"/>
        <a:buChar char="•"/>
        <a:defRPr lang="en-IN" sz="12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ddemirovic@pa.gov"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mailto:jobass@p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2288446" y="3429000"/>
            <a:ext cx="4567108" cy="2286000"/>
          </a:xfrm>
        </p:spPr>
        <p:txBody>
          <a:bodyPr>
            <a:noAutofit/>
          </a:bodyPr>
          <a:lstStyle/>
          <a:p>
            <a:r>
              <a:rPr lang="en-US" sz="4000" dirty="0"/>
              <a:t>Pennsylvania Apprenticeship and Training Office (</a:t>
            </a:r>
            <a:r>
              <a:rPr lang="en-US" sz="4000" dirty="0">
                <a:solidFill>
                  <a:schemeClr val="tx1"/>
                </a:solidFill>
              </a:rPr>
              <a:t>ATO</a:t>
            </a:r>
            <a:r>
              <a:rPr lang="en-US" sz="4000" dirty="0"/>
              <a:t>)</a:t>
            </a:r>
          </a:p>
        </p:txBody>
      </p:sp>
      <p:pic>
        <p:nvPicPr>
          <p:cNvPr id="4" name="Picture 3">
            <a:extLst>
              <a:ext uri="{FF2B5EF4-FFF2-40B4-BE49-F238E27FC236}">
                <a16:creationId xmlns:a16="http://schemas.microsoft.com/office/drawing/2014/main" id="{BF1CEFFF-3944-4BF0-90FA-B0ADF00F4551}"/>
              </a:ext>
            </a:extLst>
          </p:cNvPr>
          <p:cNvPicPr>
            <a:picLocks noChangeAspect="1"/>
          </p:cNvPicPr>
          <p:nvPr/>
        </p:nvPicPr>
        <p:blipFill>
          <a:blip r:embed="rId3"/>
          <a:stretch>
            <a:fillRect/>
          </a:stretch>
        </p:blipFill>
        <p:spPr>
          <a:xfrm>
            <a:off x="4358231" y="2618460"/>
            <a:ext cx="9144000" cy="707125"/>
          </a:xfrm>
          <a:prstGeom prst="rect">
            <a:avLst/>
          </a:prstGeom>
        </p:spPr>
      </p:pic>
    </p:spTree>
    <p:extLst>
      <p:ext uri="{BB962C8B-B14F-4D97-AF65-F5344CB8AC3E}">
        <p14:creationId xmlns:p14="http://schemas.microsoft.com/office/powerpoint/2010/main" val="372968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0446B37-EC3F-4470-85CF-C5178BF91A84}"/>
              </a:ext>
            </a:extLst>
          </p:cNvPr>
          <p:cNvSpPr>
            <a:spLocks noGrp="1"/>
          </p:cNvSpPr>
          <p:nvPr>
            <p:ph type="body" idx="1"/>
          </p:nvPr>
        </p:nvSpPr>
        <p:spPr>
          <a:xfrm>
            <a:off x="390523" y="2095066"/>
            <a:ext cx="4106468" cy="527340"/>
          </a:xfrm>
        </p:spPr>
        <p:txBody>
          <a:bodyPr/>
          <a:lstStyle/>
          <a:p>
            <a:r>
              <a:rPr lang="en-US" dirty="0"/>
              <a:t>Registered Apprenticeship</a:t>
            </a:r>
          </a:p>
        </p:txBody>
      </p:sp>
      <p:sp>
        <p:nvSpPr>
          <p:cNvPr id="10" name="Content Placeholder 9">
            <a:extLst>
              <a:ext uri="{FF2B5EF4-FFF2-40B4-BE49-F238E27FC236}">
                <a16:creationId xmlns:a16="http://schemas.microsoft.com/office/drawing/2014/main" id="{6703C5CE-F442-40A1-821E-4BB274B1DD47}"/>
              </a:ext>
            </a:extLst>
          </p:cNvPr>
          <p:cNvSpPr>
            <a:spLocks noGrp="1"/>
          </p:cNvSpPr>
          <p:nvPr>
            <p:ph sz="half" idx="13"/>
          </p:nvPr>
        </p:nvSpPr>
        <p:spPr/>
        <p:txBody>
          <a:bodyPr>
            <a:normAutofit fontScale="85000" lnSpcReduction="10000"/>
          </a:bodyPr>
          <a:lstStyle/>
          <a:p>
            <a:pPr>
              <a:buFont typeface="Wingdings" panose="05000000000000000000" pitchFamily="2" charset="2"/>
              <a:buChar char="§"/>
            </a:pPr>
            <a:r>
              <a:rPr lang="en-US" sz="1800" b="1" dirty="0">
                <a:solidFill>
                  <a:schemeClr val="accent1"/>
                </a:solidFill>
              </a:rPr>
              <a:t>Paid Job </a:t>
            </a:r>
            <a:r>
              <a:rPr lang="en-US" sz="1800" dirty="0"/>
              <a:t>- Apprentices are paid employees who produce high-quality work while they learn skills that enhance their employers' needs</a:t>
            </a:r>
          </a:p>
          <a:p>
            <a:pPr>
              <a:buFont typeface="Wingdings" panose="05000000000000000000" pitchFamily="2" charset="2"/>
              <a:buChar char="§"/>
            </a:pPr>
            <a:r>
              <a:rPr lang="en-US" sz="1800" b="1" dirty="0">
                <a:solidFill>
                  <a:schemeClr val="accent1"/>
                </a:solidFill>
              </a:rPr>
              <a:t>On-the-Job Learning </a:t>
            </a:r>
            <a:r>
              <a:rPr lang="en-US" sz="1800" dirty="0"/>
              <a:t>- Hands-on structured training from a mentor at job-site</a:t>
            </a:r>
          </a:p>
          <a:p>
            <a:pPr>
              <a:buFont typeface="Wingdings" panose="05000000000000000000" pitchFamily="2" charset="2"/>
              <a:buChar char="§"/>
            </a:pPr>
            <a:r>
              <a:rPr lang="en-US" sz="1800" b="1" dirty="0">
                <a:solidFill>
                  <a:schemeClr val="accent1"/>
                </a:solidFill>
              </a:rPr>
              <a:t>Classroom Learning </a:t>
            </a:r>
            <a:r>
              <a:rPr lang="en-US" sz="1800" dirty="0"/>
              <a:t>- Education in a classroom setting (virtual or in-person) designed to improve job-related skills</a:t>
            </a:r>
          </a:p>
          <a:p>
            <a:pPr>
              <a:buFont typeface="Wingdings" panose="05000000000000000000" pitchFamily="2" charset="2"/>
              <a:buChar char="§"/>
            </a:pPr>
            <a:r>
              <a:rPr lang="en-US" sz="1800" b="1" dirty="0">
                <a:solidFill>
                  <a:schemeClr val="accent1"/>
                </a:solidFill>
              </a:rPr>
              <a:t>Mentorship </a:t>
            </a:r>
            <a:r>
              <a:rPr lang="en-US" sz="1800" dirty="0"/>
              <a:t>- Provides apprentices with the support of a skilled worker to assist and enhance critical hands-on learning</a:t>
            </a:r>
          </a:p>
          <a:p>
            <a:pPr>
              <a:buFont typeface="Wingdings" panose="05000000000000000000" pitchFamily="2" charset="2"/>
              <a:buChar char="§"/>
            </a:pPr>
            <a:r>
              <a:rPr lang="en-US" sz="1800" b="1" dirty="0">
                <a:solidFill>
                  <a:schemeClr val="accent1"/>
                </a:solidFill>
              </a:rPr>
              <a:t>Credentials </a:t>
            </a:r>
            <a:r>
              <a:rPr lang="en-US" sz="1800" dirty="0"/>
              <a:t>- Offers a portable, nationally-recognized credential to be issued at the completion of the program</a:t>
            </a:r>
          </a:p>
          <a:p>
            <a:endParaRPr lang="en-US" dirty="0"/>
          </a:p>
        </p:txBody>
      </p:sp>
      <p:sp>
        <p:nvSpPr>
          <p:cNvPr id="12" name="Text Placeholder 11">
            <a:extLst>
              <a:ext uri="{FF2B5EF4-FFF2-40B4-BE49-F238E27FC236}">
                <a16:creationId xmlns:a16="http://schemas.microsoft.com/office/drawing/2014/main" id="{ABEA1E14-F918-460D-9E04-8DBECA913467}"/>
              </a:ext>
            </a:extLst>
          </p:cNvPr>
          <p:cNvSpPr>
            <a:spLocks noGrp="1"/>
          </p:cNvSpPr>
          <p:nvPr>
            <p:ph type="body" sz="quarter" idx="14"/>
          </p:nvPr>
        </p:nvSpPr>
        <p:spPr>
          <a:xfrm>
            <a:off x="4572000" y="2095065"/>
            <a:ext cx="4106700" cy="527341"/>
          </a:xfrm>
        </p:spPr>
        <p:txBody>
          <a:bodyPr/>
          <a:lstStyle/>
          <a:p>
            <a:r>
              <a:rPr lang="en-US" dirty="0"/>
              <a:t>Registered Pre-Apprenticeship</a:t>
            </a:r>
          </a:p>
        </p:txBody>
      </p:sp>
      <p:sp>
        <p:nvSpPr>
          <p:cNvPr id="13" name="Content Placeholder 12">
            <a:extLst>
              <a:ext uri="{FF2B5EF4-FFF2-40B4-BE49-F238E27FC236}">
                <a16:creationId xmlns:a16="http://schemas.microsoft.com/office/drawing/2014/main" id="{0062BB4B-AB4F-470A-8E8C-5986A96BE004}"/>
              </a:ext>
            </a:extLst>
          </p:cNvPr>
          <p:cNvSpPr>
            <a:spLocks noGrp="1"/>
          </p:cNvSpPr>
          <p:nvPr>
            <p:ph sz="quarter" idx="15"/>
          </p:nvPr>
        </p:nvSpPr>
        <p:spPr>
          <a:xfrm>
            <a:off x="4496991" y="2891853"/>
            <a:ext cx="4106700" cy="3232149"/>
          </a:xfrm>
        </p:spPr>
        <p:txBody>
          <a:bodyPr/>
          <a:lstStyle/>
          <a:p>
            <a:pPr marL="342900" indent="-342900">
              <a:buFont typeface="Wingdings" panose="05000000000000000000" pitchFamily="2" charset="2"/>
              <a:buChar char="§"/>
            </a:pPr>
            <a:r>
              <a:rPr lang="en-US" sz="1600" b="1" dirty="0">
                <a:solidFill>
                  <a:schemeClr val="accent1"/>
                </a:solidFill>
              </a:rPr>
              <a:t>Connection to existing apprenticeship programs </a:t>
            </a:r>
            <a:r>
              <a:rPr lang="en-US" sz="1600" dirty="0"/>
              <a:t>into which successful pre-apprentices will advance and potentially gain advanced standing</a:t>
            </a:r>
          </a:p>
          <a:p>
            <a:pPr marL="342900" indent="-342900">
              <a:buFont typeface="Wingdings" panose="05000000000000000000" pitchFamily="2" charset="2"/>
              <a:buChar char="§"/>
            </a:pPr>
            <a:r>
              <a:rPr lang="en-US" sz="1600" b="1" dirty="0">
                <a:solidFill>
                  <a:schemeClr val="accent1"/>
                </a:solidFill>
              </a:rPr>
              <a:t>Approved training </a:t>
            </a:r>
            <a:r>
              <a:rPr lang="en-US" sz="1600" dirty="0">
                <a:solidFill>
                  <a:schemeClr val="tx1"/>
                </a:solidFill>
              </a:rPr>
              <a:t>and</a:t>
            </a:r>
            <a:r>
              <a:rPr lang="en-US" sz="1600" b="1" dirty="0">
                <a:solidFill>
                  <a:schemeClr val="accent1"/>
                </a:solidFill>
              </a:rPr>
              <a:t> curriculum</a:t>
            </a:r>
          </a:p>
          <a:p>
            <a:pPr marL="342900" indent="-342900">
              <a:buFont typeface="Wingdings" panose="05000000000000000000" pitchFamily="2" charset="2"/>
              <a:buChar char="§"/>
            </a:pPr>
            <a:r>
              <a:rPr lang="en-US" sz="1600" b="1" dirty="0">
                <a:solidFill>
                  <a:schemeClr val="accent1"/>
                </a:solidFill>
              </a:rPr>
              <a:t>Hands-on learning </a:t>
            </a:r>
            <a:r>
              <a:rPr lang="en-US" sz="1600" dirty="0">
                <a:solidFill>
                  <a:schemeClr val="tx1"/>
                </a:solidFill>
              </a:rPr>
              <a:t>with a career focus</a:t>
            </a:r>
          </a:p>
          <a:p>
            <a:pPr marL="342900" indent="-342900">
              <a:buFont typeface="Wingdings" panose="05000000000000000000" pitchFamily="2" charset="2"/>
              <a:buChar char="§"/>
            </a:pPr>
            <a:r>
              <a:rPr lang="en-US" sz="1600" b="1" dirty="0">
                <a:solidFill>
                  <a:schemeClr val="accent1"/>
                </a:solidFill>
              </a:rPr>
              <a:t>Opportunity</a:t>
            </a:r>
            <a:r>
              <a:rPr lang="en-US" sz="1600" dirty="0">
                <a:solidFill>
                  <a:schemeClr val="accent1"/>
                </a:solidFill>
              </a:rPr>
              <a:t> </a:t>
            </a:r>
            <a:r>
              <a:rPr lang="en-US" sz="1600" dirty="0">
                <a:solidFill>
                  <a:schemeClr val="tx1"/>
                </a:solidFill>
              </a:rPr>
              <a:t>to earn an</a:t>
            </a:r>
            <a:r>
              <a:rPr lang="en-US" sz="1600" b="1" dirty="0">
                <a:solidFill>
                  <a:schemeClr val="tx1"/>
                </a:solidFill>
              </a:rPr>
              <a:t> </a:t>
            </a:r>
            <a:r>
              <a:rPr lang="en-US" sz="1600" b="1" dirty="0">
                <a:solidFill>
                  <a:schemeClr val="accent1"/>
                </a:solidFill>
              </a:rPr>
              <a:t>industry-recognized credential</a:t>
            </a:r>
          </a:p>
          <a:p>
            <a:pPr marL="342900" indent="-342900">
              <a:buFont typeface="Wingdings" panose="05000000000000000000" pitchFamily="2" charset="2"/>
              <a:buChar char="§"/>
            </a:pPr>
            <a:r>
              <a:rPr lang="en-US" sz="1600" b="1" dirty="0">
                <a:solidFill>
                  <a:schemeClr val="accent1"/>
                </a:solidFill>
              </a:rPr>
              <a:t>Access</a:t>
            </a:r>
            <a:r>
              <a:rPr lang="en-US" sz="1600" dirty="0">
                <a:solidFill>
                  <a:schemeClr val="accent1"/>
                </a:solidFill>
              </a:rPr>
              <a:t> </a:t>
            </a:r>
            <a:r>
              <a:rPr lang="en-US" sz="1600" dirty="0">
                <a:solidFill>
                  <a:schemeClr val="tx1"/>
                </a:solidFill>
              </a:rPr>
              <a:t>to</a:t>
            </a:r>
            <a:r>
              <a:rPr lang="en-US" sz="1600" dirty="0">
                <a:solidFill>
                  <a:schemeClr val="accent1"/>
                </a:solidFill>
              </a:rPr>
              <a:t> </a:t>
            </a:r>
            <a:r>
              <a:rPr lang="en-US" sz="1600" b="1" dirty="0">
                <a:solidFill>
                  <a:schemeClr val="accent1"/>
                </a:solidFill>
              </a:rPr>
              <a:t>support services </a:t>
            </a:r>
            <a:r>
              <a:rPr lang="en-US" sz="1600" dirty="0">
                <a:solidFill>
                  <a:schemeClr val="tx1"/>
                </a:solidFill>
              </a:rPr>
              <a:t>and</a:t>
            </a:r>
            <a:r>
              <a:rPr lang="en-US" sz="1600" b="1" dirty="0">
                <a:solidFill>
                  <a:schemeClr val="accent1"/>
                </a:solidFill>
              </a:rPr>
              <a:t> career counseling </a:t>
            </a:r>
          </a:p>
          <a:p>
            <a:endParaRPr lang="en-US" dirty="0"/>
          </a:p>
        </p:txBody>
      </p:sp>
      <p:sp>
        <p:nvSpPr>
          <p:cNvPr id="4" name="Title 3">
            <a:extLst>
              <a:ext uri="{FF2B5EF4-FFF2-40B4-BE49-F238E27FC236}">
                <a16:creationId xmlns:a16="http://schemas.microsoft.com/office/drawing/2014/main" id="{0FA6F54B-E455-4685-A3E7-45B600B5F077}"/>
              </a:ext>
            </a:extLst>
          </p:cNvPr>
          <p:cNvSpPr>
            <a:spLocks noGrp="1"/>
          </p:cNvSpPr>
          <p:nvPr>
            <p:ph type="title"/>
          </p:nvPr>
        </p:nvSpPr>
        <p:spPr>
          <a:xfrm>
            <a:off x="390523" y="706226"/>
            <a:ext cx="6394741" cy="1147969"/>
          </a:xfrm>
        </p:spPr>
        <p:txBody>
          <a:bodyPr/>
          <a:lstStyle/>
          <a:p>
            <a:r>
              <a:rPr lang="en-US" dirty="0"/>
              <a:t>What is Registered Apprenticeship and </a:t>
            </a:r>
            <a:br>
              <a:rPr lang="en-US" dirty="0"/>
            </a:br>
            <a:r>
              <a:rPr lang="en-US" dirty="0"/>
              <a:t>Pre-Apprenticeship?</a:t>
            </a:r>
          </a:p>
        </p:txBody>
      </p:sp>
    </p:spTree>
    <p:extLst>
      <p:ext uri="{BB962C8B-B14F-4D97-AF65-F5344CB8AC3E}">
        <p14:creationId xmlns:p14="http://schemas.microsoft.com/office/powerpoint/2010/main" val="125197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0F907-8B88-4ABE-9AD2-D6A4CAF16A02}"/>
              </a:ext>
            </a:extLst>
          </p:cNvPr>
          <p:cNvSpPr>
            <a:spLocks noGrp="1"/>
          </p:cNvSpPr>
          <p:nvPr>
            <p:ph sz="half" idx="13"/>
          </p:nvPr>
        </p:nvSpPr>
        <p:spPr/>
        <p:txBody>
          <a:bodyPr/>
          <a:lstStyle/>
          <a:p>
            <a:pPr>
              <a:buFont typeface="Wingdings" panose="05000000000000000000" pitchFamily="2" charset="2"/>
              <a:buChar char="§"/>
            </a:pPr>
            <a:r>
              <a:rPr lang="en-US" b="1" dirty="0">
                <a:solidFill>
                  <a:schemeClr val="accent1"/>
                </a:solidFill>
              </a:rPr>
              <a:t>Benefits to Apprentices</a:t>
            </a:r>
          </a:p>
          <a:p>
            <a:pPr lvl="1">
              <a:buFont typeface="Wingdings" panose="05000000000000000000" pitchFamily="2" charset="2"/>
              <a:buChar char="§"/>
            </a:pPr>
            <a:r>
              <a:rPr lang="en-US" sz="1800" dirty="0"/>
              <a:t>Paid job from day 1</a:t>
            </a:r>
          </a:p>
          <a:p>
            <a:pPr lvl="1">
              <a:buFont typeface="Wingdings" panose="05000000000000000000" pitchFamily="2" charset="2"/>
              <a:buChar char="§"/>
            </a:pPr>
            <a:r>
              <a:rPr lang="en-US" sz="1800" dirty="0"/>
              <a:t>Clear career pathway with monetary milestones</a:t>
            </a:r>
          </a:p>
          <a:p>
            <a:pPr lvl="1">
              <a:buFont typeface="Wingdings" panose="05000000000000000000" pitchFamily="2" charset="2"/>
              <a:buChar char="§"/>
            </a:pPr>
            <a:r>
              <a:rPr lang="en-US" sz="1800" dirty="0"/>
              <a:t>No student loan debt  </a:t>
            </a:r>
          </a:p>
          <a:p>
            <a:pPr marL="342900" lvl="1" indent="0">
              <a:buNone/>
            </a:pPr>
            <a:endParaRPr lang="en-US" sz="1800" dirty="0"/>
          </a:p>
          <a:p>
            <a:pPr>
              <a:buFont typeface="Wingdings" panose="05000000000000000000" pitchFamily="2" charset="2"/>
              <a:buChar char="§"/>
            </a:pPr>
            <a:r>
              <a:rPr lang="en-US" b="1" dirty="0">
                <a:solidFill>
                  <a:schemeClr val="accent1"/>
                </a:solidFill>
              </a:rPr>
              <a:t>Benefits to Parents </a:t>
            </a:r>
          </a:p>
          <a:p>
            <a:pPr lvl="1">
              <a:buFont typeface="Wingdings" panose="05000000000000000000" pitchFamily="2" charset="2"/>
              <a:buChar char="§"/>
            </a:pPr>
            <a:r>
              <a:rPr lang="en-US" sz="1800" dirty="0"/>
              <a:t>No student loan debt</a:t>
            </a:r>
          </a:p>
          <a:p>
            <a:pPr lvl="1">
              <a:buFont typeface="Wingdings" panose="05000000000000000000" pitchFamily="2" charset="2"/>
              <a:buChar char="§"/>
            </a:pPr>
            <a:r>
              <a:rPr lang="en-US" sz="1800" dirty="0"/>
              <a:t>Less uncertainty for child’s future</a:t>
            </a:r>
          </a:p>
          <a:p>
            <a:pPr marL="0" indent="0">
              <a:buNone/>
            </a:pPr>
            <a:endParaRPr lang="en-US" dirty="0"/>
          </a:p>
        </p:txBody>
      </p:sp>
      <p:sp>
        <p:nvSpPr>
          <p:cNvPr id="5" name="Content Placeholder 4">
            <a:extLst>
              <a:ext uri="{FF2B5EF4-FFF2-40B4-BE49-F238E27FC236}">
                <a16:creationId xmlns:a16="http://schemas.microsoft.com/office/drawing/2014/main" id="{A69257AB-DC95-4280-9B0D-BDF72E7C675D}"/>
              </a:ext>
            </a:extLst>
          </p:cNvPr>
          <p:cNvSpPr>
            <a:spLocks noGrp="1"/>
          </p:cNvSpPr>
          <p:nvPr>
            <p:ph sz="quarter" idx="15"/>
          </p:nvPr>
        </p:nvSpPr>
        <p:spPr>
          <a:xfrm>
            <a:off x="4646777" y="2794203"/>
            <a:ext cx="4106700" cy="3950982"/>
          </a:xfrm>
        </p:spPr>
        <p:txBody>
          <a:bodyPr>
            <a:normAutofit/>
          </a:bodyPr>
          <a:lstStyle/>
          <a:p>
            <a:pPr>
              <a:buFont typeface="Wingdings" panose="05000000000000000000" pitchFamily="2" charset="2"/>
              <a:buChar char="§"/>
            </a:pPr>
            <a:r>
              <a:rPr lang="en-US" b="1" dirty="0">
                <a:solidFill>
                  <a:schemeClr val="accent1"/>
                </a:solidFill>
              </a:rPr>
              <a:t>Benefits to Employers</a:t>
            </a:r>
          </a:p>
          <a:p>
            <a:pPr lvl="1">
              <a:buFont typeface="Wingdings" panose="05000000000000000000" pitchFamily="2" charset="2"/>
              <a:buChar char="§"/>
            </a:pPr>
            <a:r>
              <a:rPr lang="en-US" sz="1800" dirty="0"/>
              <a:t>Higher retention</a:t>
            </a:r>
          </a:p>
          <a:p>
            <a:pPr lvl="1">
              <a:buFont typeface="Wingdings" panose="05000000000000000000" pitchFamily="2" charset="2"/>
              <a:buChar char="§"/>
            </a:pPr>
            <a:r>
              <a:rPr lang="en-US" sz="1800" dirty="0"/>
              <a:t>Customized training to their needs</a:t>
            </a:r>
          </a:p>
          <a:p>
            <a:pPr marL="342900" lvl="1" indent="0">
              <a:buNone/>
            </a:pPr>
            <a:endParaRPr lang="en-US" sz="1800" dirty="0"/>
          </a:p>
          <a:p>
            <a:pPr>
              <a:buFont typeface="Wingdings" panose="05000000000000000000" pitchFamily="2" charset="2"/>
              <a:buChar char="§"/>
            </a:pPr>
            <a:r>
              <a:rPr lang="en-US" b="1" dirty="0">
                <a:solidFill>
                  <a:schemeClr val="accent1"/>
                </a:solidFill>
              </a:rPr>
              <a:t>Benefits to Educational Programming </a:t>
            </a:r>
          </a:p>
          <a:p>
            <a:pPr lvl="1">
              <a:buFont typeface="Wingdings" panose="05000000000000000000" pitchFamily="2" charset="2"/>
              <a:buChar char="§"/>
            </a:pPr>
            <a:r>
              <a:rPr lang="en-US" sz="1800" dirty="0"/>
              <a:t>Act 158</a:t>
            </a:r>
          </a:p>
          <a:p>
            <a:pPr lvl="2">
              <a:buFont typeface="Wingdings" panose="05000000000000000000" pitchFamily="2" charset="2"/>
              <a:buChar char="§"/>
            </a:pPr>
            <a:r>
              <a:rPr lang="en-US" sz="1800" dirty="0"/>
              <a:t>Lower rates of drop-outs</a:t>
            </a:r>
          </a:p>
          <a:p>
            <a:pPr lvl="1">
              <a:buFont typeface="Wingdings" panose="05000000000000000000" pitchFamily="2" charset="2"/>
              <a:buChar char="§"/>
            </a:pPr>
            <a:r>
              <a:rPr lang="en-US" sz="1800" dirty="0"/>
              <a:t>More Options for Students</a:t>
            </a:r>
          </a:p>
          <a:p>
            <a:pPr lvl="1">
              <a:buFont typeface="Wingdings" panose="05000000000000000000" pitchFamily="2" charset="2"/>
              <a:buChar char="§"/>
            </a:pPr>
            <a:r>
              <a:rPr lang="en-US" sz="1800" dirty="0"/>
              <a:t>Boost interest and/or enrollment to existing programs</a:t>
            </a:r>
          </a:p>
          <a:p>
            <a:pPr lvl="1">
              <a:buFont typeface="Wingdings" panose="05000000000000000000" pitchFamily="2" charset="2"/>
              <a:buChar char="§"/>
            </a:pPr>
            <a:r>
              <a:rPr lang="en-US" sz="1800" dirty="0"/>
              <a:t>Program development OR adoption (pre-apprenticeship)</a:t>
            </a:r>
          </a:p>
        </p:txBody>
      </p:sp>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a:xfrm>
            <a:off x="389008" y="255319"/>
            <a:ext cx="6249917" cy="2143497"/>
          </a:xfrm>
        </p:spPr>
        <p:txBody>
          <a:bodyPr>
            <a:normAutofit fontScale="90000"/>
          </a:bodyPr>
          <a:lstStyle/>
          <a:p>
            <a:br>
              <a:rPr lang="en-US" sz="4000" dirty="0">
                <a:solidFill>
                  <a:schemeClr val="tx1"/>
                </a:solidFill>
              </a:rPr>
            </a:br>
            <a:r>
              <a:rPr lang="en-US" sz="4000" dirty="0"/>
              <a:t>Benefits of </a:t>
            </a:r>
            <a:br>
              <a:rPr lang="en-US" sz="4000" dirty="0"/>
            </a:br>
            <a:r>
              <a:rPr lang="en-US" sz="4000" dirty="0"/>
              <a:t>Registered Apprenticeship and </a:t>
            </a:r>
            <a:br>
              <a:rPr lang="en-US" sz="4000" dirty="0"/>
            </a:br>
            <a:r>
              <a:rPr lang="en-US" sz="4000" dirty="0"/>
              <a:t>Pre-Apprenticeship</a:t>
            </a:r>
            <a:endParaRPr lang="en-US" sz="3600" dirty="0"/>
          </a:p>
        </p:txBody>
      </p:sp>
    </p:spTree>
    <p:extLst>
      <p:ext uri="{BB962C8B-B14F-4D97-AF65-F5344CB8AC3E}">
        <p14:creationId xmlns:p14="http://schemas.microsoft.com/office/powerpoint/2010/main" val="276553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A6F54B-E455-4685-A3E7-45B600B5F077}"/>
              </a:ext>
            </a:extLst>
          </p:cNvPr>
          <p:cNvSpPr>
            <a:spLocks noGrp="1"/>
          </p:cNvSpPr>
          <p:nvPr>
            <p:ph type="title"/>
          </p:nvPr>
        </p:nvSpPr>
        <p:spPr>
          <a:xfrm>
            <a:off x="63393" y="1209100"/>
            <a:ext cx="2719084" cy="592385"/>
          </a:xfrm>
        </p:spPr>
        <p:txBody>
          <a:bodyPr/>
          <a:lstStyle/>
          <a:p>
            <a:r>
              <a:rPr lang="en-US" dirty="0"/>
              <a:t>Programs </a:t>
            </a:r>
            <a:br>
              <a:rPr lang="en-US" dirty="0"/>
            </a:br>
            <a:r>
              <a:rPr lang="en-US" dirty="0"/>
              <a:t>in Your Area</a:t>
            </a:r>
          </a:p>
        </p:txBody>
      </p:sp>
      <p:sp>
        <p:nvSpPr>
          <p:cNvPr id="6" name="Footer Placeholder 5">
            <a:extLst>
              <a:ext uri="{FF2B5EF4-FFF2-40B4-BE49-F238E27FC236}">
                <a16:creationId xmlns:a16="http://schemas.microsoft.com/office/drawing/2014/main" id="{FDD24105-CFB4-4D2C-AE89-A554916E06AE}"/>
              </a:ext>
            </a:extLst>
          </p:cNvPr>
          <p:cNvSpPr>
            <a:spLocks noGrp="1"/>
          </p:cNvSpPr>
          <p:nvPr>
            <p:ph type="ftr" sz="quarter" idx="14"/>
          </p:nvPr>
        </p:nvSpPr>
        <p:spPr/>
        <p:txBody>
          <a:bodyPr/>
          <a:lstStyle/>
          <a:p>
            <a:r>
              <a:rPr lang="en-US" noProof="0"/>
              <a:t>Add a footer</a:t>
            </a:r>
            <a:endParaRPr lang="en-US" noProof="0" dirty="0"/>
          </a:p>
        </p:txBody>
      </p:sp>
      <p:pic>
        <p:nvPicPr>
          <p:cNvPr id="32" name="Picture 31" descr="Logo, company name&#10;&#10;Description automatically generated">
            <a:extLst>
              <a:ext uri="{FF2B5EF4-FFF2-40B4-BE49-F238E27FC236}">
                <a16:creationId xmlns:a16="http://schemas.microsoft.com/office/drawing/2014/main" id="{F4DEF1DE-767B-435B-8944-A00012A1BEB2}"/>
              </a:ext>
            </a:extLst>
          </p:cNvPr>
          <p:cNvPicPr>
            <a:picLocks noChangeAspect="1"/>
          </p:cNvPicPr>
          <p:nvPr/>
        </p:nvPicPr>
        <p:blipFill>
          <a:blip r:embed="rId3"/>
          <a:stretch>
            <a:fillRect/>
          </a:stretch>
        </p:blipFill>
        <p:spPr>
          <a:xfrm>
            <a:off x="88248" y="2015805"/>
            <a:ext cx="2507328" cy="1979117"/>
          </a:xfrm>
          <a:prstGeom prst="rect">
            <a:avLst/>
          </a:prstGeom>
        </p:spPr>
      </p:pic>
      <p:pic>
        <p:nvPicPr>
          <p:cNvPr id="34" name="Picture 33" descr="Map&#10;&#10;Description automatically generated">
            <a:extLst>
              <a:ext uri="{FF2B5EF4-FFF2-40B4-BE49-F238E27FC236}">
                <a16:creationId xmlns:a16="http://schemas.microsoft.com/office/drawing/2014/main" id="{A409074F-FFDB-44D5-93F4-FBA031EC2A0B}"/>
              </a:ext>
            </a:extLst>
          </p:cNvPr>
          <p:cNvPicPr>
            <a:picLocks noChangeAspect="1"/>
          </p:cNvPicPr>
          <p:nvPr/>
        </p:nvPicPr>
        <p:blipFill>
          <a:blip r:embed="rId4"/>
          <a:stretch>
            <a:fillRect/>
          </a:stretch>
        </p:blipFill>
        <p:spPr>
          <a:xfrm>
            <a:off x="5509923" y="5069337"/>
            <a:ext cx="2719084" cy="1772359"/>
          </a:xfrm>
          <a:prstGeom prst="rect">
            <a:avLst/>
          </a:prstGeom>
        </p:spPr>
      </p:pic>
      <p:pic>
        <p:nvPicPr>
          <p:cNvPr id="26" name="Picture 25" descr="Text&#10;&#10;Description automatically generated with medium confidence">
            <a:extLst>
              <a:ext uri="{FF2B5EF4-FFF2-40B4-BE49-F238E27FC236}">
                <a16:creationId xmlns:a16="http://schemas.microsoft.com/office/drawing/2014/main" id="{797F177C-7A93-4B49-A4E4-2B002D8E5AF5}"/>
              </a:ext>
            </a:extLst>
          </p:cNvPr>
          <p:cNvPicPr>
            <a:picLocks noChangeAspect="1"/>
          </p:cNvPicPr>
          <p:nvPr/>
        </p:nvPicPr>
        <p:blipFill>
          <a:blip r:embed="rId5"/>
          <a:stretch>
            <a:fillRect/>
          </a:stretch>
        </p:blipFill>
        <p:spPr>
          <a:xfrm>
            <a:off x="3087858" y="2254271"/>
            <a:ext cx="2968283" cy="1658293"/>
          </a:xfrm>
          <a:prstGeom prst="rect">
            <a:avLst/>
          </a:prstGeom>
        </p:spPr>
      </p:pic>
      <p:pic>
        <p:nvPicPr>
          <p:cNvPr id="36" name="Picture 35" descr="Text&#10;&#10;Description automatically generated with low confidence">
            <a:extLst>
              <a:ext uri="{FF2B5EF4-FFF2-40B4-BE49-F238E27FC236}">
                <a16:creationId xmlns:a16="http://schemas.microsoft.com/office/drawing/2014/main" id="{D12A9C9B-4895-4F3D-90A1-27EF18AA2FA2}"/>
              </a:ext>
            </a:extLst>
          </p:cNvPr>
          <p:cNvPicPr>
            <a:picLocks noChangeAspect="1"/>
          </p:cNvPicPr>
          <p:nvPr/>
        </p:nvPicPr>
        <p:blipFill>
          <a:blip r:embed="rId6"/>
          <a:stretch>
            <a:fillRect/>
          </a:stretch>
        </p:blipFill>
        <p:spPr>
          <a:xfrm>
            <a:off x="6548423" y="3061626"/>
            <a:ext cx="2532184" cy="1218613"/>
          </a:xfrm>
          <a:prstGeom prst="rect">
            <a:avLst/>
          </a:prstGeom>
        </p:spPr>
      </p:pic>
      <p:pic>
        <p:nvPicPr>
          <p:cNvPr id="38" name="Picture 37" descr="Text&#10;&#10;Description automatically generated">
            <a:extLst>
              <a:ext uri="{FF2B5EF4-FFF2-40B4-BE49-F238E27FC236}">
                <a16:creationId xmlns:a16="http://schemas.microsoft.com/office/drawing/2014/main" id="{B5650BD1-F50B-4415-9EDE-8775F54ED336}"/>
              </a:ext>
            </a:extLst>
          </p:cNvPr>
          <p:cNvPicPr>
            <a:picLocks noChangeAspect="1"/>
          </p:cNvPicPr>
          <p:nvPr/>
        </p:nvPicPr>
        <p:blipFill>
          <a:blip r:embed="rId7"/>
          <a:stretch>
            <a:fillRect/>
          </a:stretch>
        </p:blipFill>
        <p:spPr>
          <a:xfrm>
            <a:off x="5669531" y="299060"/>
            <a:ext cx="2968283" cy="1039125"/>
          </a:xfrm>
          <a:prstGeom prst="rect">
            <a:avLst/>
          </a:prstGeom>
        </p:spPr>
      </p:pic>
      <p:pic>
        <p:nvPicPr>
          <p:cNvPr id="1026" name="Picture 1">
            <a:extLst>
              <a:ext uri="{FF2B5EF4-FFF2-40B4-BE49-F238E27FC236}">
                <a16:creationId xmlns:a16="http://schemas.microsoft.com/office/drawing/2014/main" id="{DC9E53AF-4E24-4DE0-9AFD-155215DCC4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7013" y="1505291"/>
            <a:ext cx="2293215" cy="138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up of a logo&#10;&#10;Description automatically generated with low confidence">
            <a:extLst>
              <a:ext uri="{FF2B5EF4-FFF2-40B4-BE49-F238E27FC236}">
                <a16:creationId xmlns:a16="http://schemas.microsoft.com/office/drawing/2014/main" id="{E8B288C4-F409-42AC-8039-07DFE87A2269}"/>
              </a:ext>
            </a:extLst>
          </p:cNvPr>
          <p:cNvPicPr>
            <a:picLocks noChangeAspect="1"/>
          </p:cNvPicPr>
          <p:nvPr/>
        </p:nvPicPr>
        <p:blipFill>
          <a:blip r:embed="rId9"/>
          <a:stretch>
            <a:fillRect/>
          </a:stretch>
        </p:blipFill>
        <p:spPr>
          <a:xfrm>
            <a:off x="63393" y="5152472"/>
            <a:ext cx="4691082" cy="1619987"/>
          </a:xfrm>
          <a:prstGeom prst="rect">
            <a:avLst/>
          </a:prstGeom>
        </p:spPr>
      </p:pic>
      <p:pic>
        <p:nvPicPr>
          <p:cNvPr id="11" name="Picture 10" descr="Text, logo&#10;&#10;Description automatically generated">
            <a:extLst>
              <a:ext uri="{FF2B5EF4-FFF2-40B4-BE49-F238E27FC236}">
                <a16:creationId xmlns:a16="http://schemas.microsoft.com/office/drawing/2014/main" id="{A51EDFD9-A0E9-40E0-9DF6-B0E9A52C08E5}"/>
              </a:ext>
            </a:extLst>
          </p:cNvPr>
          <p:cNvPicPr>
            <a:picLocks noChangeAspect="1"/>
          </p:cNvPicPr>
          <p:nvPr/>
        </p:nvPicPr>
        <p:blipFill>
          <a:blip r:embed="rId10"/>
          <a:stretch>
            <a:fillRect/>
          </a:stretch>
        </p:blipFill>
        <p:spPr>
          <a:xfrm>
            <a:off x="1341912" y="4209242"/>
            <a:ext cx="4724863" cy="925967"/>
          </a:xfrm>
          <a:prstGeom prst="rect">
            <a:avLst/>
          </a:prstGeom>
        </p:spPr>
      </p:pic>
    </p:spTree>
    <p:extLst>
      <p:ext uri="{BB962C8B-B14F-4D97-AF65-F5344CB8AC3E}">
        <p14:creationId xmlns:p14="http://schemas.microsoft.com/office/powerpoint/2010/main" val="1607857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F3C19B-59AC-46E1-8A2D-EB861E49ABFD}"/>
              </a:ext>
            </a:extLst>
          </p:cNvPr>
          <p:cNvSpPr>
            <a:spLocks noGrp="1"/>
          </p:cNvSpPr>
          <p:nvPr>
            <p:ph type="body" sz="quarter" idx="16"/>
          </p:nvPr>
        </p:nvSpPr>
        <p:spPr>
          <a:xfrm>
            <a:off x="390370" y="1376933"/>
            <a:ext cx="6051994" cy="608895"/>
          </a:xfrm>
        </p:spPr>
        <p:txBody>
          <a:bodyPr/>
          <a:lstStyle/>
          <a:p>
            <a:r>
              <a:rPr lang="en-US" sz="1600" dirty="0">
                <a:solidFill>
                  <a:schemeClr val="tx1"/>
                </a:solidFill>
              </a:rPr>
              <a:t>https://www.pacareerlink.pa.gov/jponline/Common/Apprenticeships </a:t>
            </a:r>
          </a:p>
          <a:p>
            <a:r>
              <a:rPr lang="en-US" b="1" dirty="0"/>
              <a:t>What’s So Cool About Apprenticeship? Video</a:t>
            </a:r>
          </a:p>
        </p:txBody>
      </p:sp>
      <p:sp>
        <p:nvSpPr>
          <p:cNvPr id="6" name="Title 5">
            <a:extLst>
              <a:ext uri="{FF2B5EF4-FFF2-40B4-BE49-F238E27FC236}">
                <a16:creationId xmlns:a16="http://schemas.microsoft.com/office/drawing/2014/main" id="{8800FAB0-970A-450A-88CB-F19196C33085}"/>
              </a:ext>
            </a:extLst>
          </p:cNvPr>
          <p:cNvSpPr>
            <a:spLocks noGrp="1"/>
          </p:cNvSpPr>
          <p:nvPr>
            <p:ph type="title"/>
          </p:nvPr>
        </p:nvSpPr>
        <p:spPr/>
        <p:txBody>
          <a:bodyPr/>
          <a:lstStyle/>
          <a:p>
            <a:r>
              <a:rPr lang="en-US" dirty="0"/>
              <a:t>CareerLink Apprenticeship Website</a:t>
            </a:r>
          </a:p>
        </p:txBody>
      </p:sp>
      <p:pic>
        <p:nvPicPr>
          <p:cNvPr id="8" name="Picture 7" descr="Graphical user interface, text, application&#10;&#10;Description automatically generated">
            <a:extLst>
              <a:ext uri="{FF2B5EF4-FFF2-40B4-BE49-F238E27FC236}">
                <a16:creationId xmlns:a16="http://schemas.microsoft.com/office/drawing/2014/main" id="{3A21D71C-EAB2-46CB-AA96-264CC2728B52}"/>
              </a:ext>
            </a:extLst>
          </p:cNvPr>
          <p:cNvPicPr>
            <a:picLocks noChangeAspect="1"/>
          </p:cNvPicPr>
          <p:nvPr/>
        </p:nvPicPr>
        <p:blipFill>
          <a:blip r:embed="rId2"/>
          <a:stretch>
            <a:fillRect/>
          </a:stretch>
        </p:blipFill>
        <p:spPr>
          <a:xfrm>
            <a:off x="389008" y="3050230"/>
            <a:ext cx="8245031" cy="2974053"/>
          </a:xfrm>
          <a:prstGeom prst="rect">
            <a:avLst/>
          </a:prstGeom>
        </p:spPr>
      </p:pic>
    </p:spTree>
    <p:extLst>
      <p:ext uri="{BB962C8B-B14F-4D97-AF65-F5344CB8AC3E}">
        <p14:creationId xmlns:p14="http://schemas.microsoft.com/office/powerpoint/2010/main" val="24118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F3C19B-59AC-46E1-8A2D-EB861E49ABFD}"/>
              </a:ext>
            </a:extLst>
          </p:cNvPr>
          <p:cNvSpPr>
            <a:spLocks noGrp="1"/>
          </p:cNvSpPr>
          <p:nvPr>
            <p:ph type="body" sz="quarter" idx="16"/>
          </p:nvPr>
        </p:nvSpPr>
        <p:spPr>
          <a:xfrm>
            <a:off x="390370" y="1356999"/>
            <a:ext cx="6020821" cy="628830"/>
          </a:xfrm>
        </p:spPr>
        <p:txBody>
          <a:bodyPr/>
          <a:lstStyle/>
          <a:p>
            <a:r>
              <a:rPr lang="en-US" sz="1600" dirty="0">
                <a:solidFill>
                  <a:schemeClr val="tx1"/>
                </a:solidFill>
              </a:rPr>
              <a:t>https://www.pacareerlink.pa.gov/jponline/Common/Apprenticeships </a:t>
            </a:r>
          </a:p>
          <a:p>
            <a:r>
              <a:rPr lang="en-US" b="1" dirty="0"/>
              <a:t>Resources for Job Seekers and Employers</a:t>
            </a:r>
          </a:p>
        </p:txBody>
      </p:sp>
      <p:sp>
        <p:nvSpPr>
          <p:cNvPr id="6" name="Title 5">
            <a:extLst>
              <a:ext uri="{FF2B5EF4-FFF2-40B4-BE49-F238E27FC236}">
                <a16:creationId xmlns:a16="http://schemas.microsoft.com/office/drawing/2014/main" id="{8800FAB0-970A-450A-88CB-F19196C33085}"/>
              </a:ext>
            </a:extLst>
          </p:cNvPr>
          <p:cNvSpPr>
            <a:spLocks noGrp="1"/>
          </p:cNvSpPr>
          <p:nvPr>
            <p:ph type="title"/>
          </p:nvPr>
        </p:nvSpPr>
        <p:spPr/>
        <p:txBody>
          <a:bodyPr/>
          <a:lstStyle/>
          <a:p>
            <a:r>
              <a:rPr lang="en-US" dirty="0"/>
              <a:t>CareerLink Apprenticeship Website</a:t>
            </a:r>
          </a:p>
        </p:txBody>
      </p:sp>
      <p:pic>
        <p:nvPicPr>
          <p:cNvPr id="4" name="Picture 3">
            <a:extLst>
              <a:ext uri="{FF2B5EF4-FFF2-40B4-BE49-F238E27FC236}">
                <a16:creationId xmlns:a16="http://schemas.microsoft.com/office/drawing/2014/main" id="{0B100BA9-29FB-43BA-883D-7B75BFE3540C}"/>
              </a:ext>
            </a:extLst>
          </p:cNvPr>
          <p:cNvPicPr>
            <a:picLocks noChangeAspect="1"/>
          </p:cNvPicPr>
          <p:nvPr/>
        </p:nvPicPr>
        <p:blipFill>
          <a:blip r:embed="rId3"/>
          <a:stretch>
            <a:fillRect/>
          </a:stretch>
        </p:blipFill>
        <p:spPr>
          <a:xfrm>
            <a:off x="387061" y="2271392"/>
            <a:ext cx="8369877" cy="4251215"/>
          </a:xfrm>
          <a:prstGeom prst="rect">
            <a:avLst/>
          </a:prstGeom>
        </p:spPr>
      </p:pic>
    </p:spTree>
    <p:extLst>
      <p:ext uri="{BB962C8B-B14F-4D97-AF65-F5344CB8AC3E}">
        <p14:creationId xmlns:p14="http://schemas.microsoft.com/office/powerpoint/2010/main" val="18963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0A4150-F3E7-9B4D-B6BB-E92871212A19}"/>
              </a:ext>
            </a:extLst>
          </p:cNvPr>
          <p:cNvSpPr>
            <a:spLocks noGrp="1"/>
          </p:cNvSpPr>
          <p:nvPr>
            <p:ph type="title"/>
          </p:nvPr>
        </p:nvSpPr>
        <p:spPr>
          <a:xfrm>
            <a:off x="126609" y="536536"/>
            <a:ext cx="6996070" cy="1295476"/>
          </a:xfrm>
        </p:spPr>
        <p:txBody>
          <a:bodyPr>
            <a:normAutofit/>
          </a:bodyPr>
          <a:lstStyle/>
          <a:p>
            <a:r>
              <a:rPr lang="en-US" sz="4400" dirty="0"/>
              <a:t>Start your Journey Here!</a:t>
            </a:r>
            <a:endParaRPr lang="en-US" sz="4400" dirty="0">
              <a:solidFill>
                <a:srgbClr val="2E7A40"/>
              </a:solidFill>
            </a:endParaRPr>
          </a:p>
        </p:txBody>
      </p:sp>
      <p:sp>
        <p:nvSpPr>
          <p:cNvPr id="3" name="Text Placeholder 2">
            <a:extLst>
              <a:ext uri="{FF2B5EF4-FFF2-40B4-BE49-F238E27FC236}">
                <a16:creationId xmlns:a16="http://schemas.microsoft.com/office/drawing/2014/main" id="{E9BA77DA-0998-4249-94DD-8D687C1C0C6D}"/>
              </a:ext>
            </a:extLst>
          </p:cNvPr>
          <p:cNvSpPr>
            <a:spLocks noGrp="1"/>
          </p:cNvSpPr>
          <p:nvPr>
            <p:ph type="body" idx="1"/>
          </p:nvPr>
        </p:nvSpPr>
        <p:spPr>
          <a:xfrm>
            <a:off x="2021321" y="1143000"/>
            <a:ext cx="6806850" cy="1469514"/>
          </a:xfrm>
        </p:spPr>
        <p:txBody>
          <a:bodyPr>
            <a:normAutofit lnSpcReduction="10000"/>
          </a:bodyPr>
          <a:lstStyle/>
          <a:p>
            <a:endParaRPr lang="en-US" sz="2400" b="1" dirty="0">
              <a:solidFill>
                <a:schemeClr val="accent1"/>
              </a:solidFill>
            </a:endParaRPr>
          </a:p>
          <a:p>
            <a:r>
              <a:rPr lang="en-US" sz="2400" b="1" dirty="0">
                <a:solidFill>
                  <a:schemeClr val="accent1"/>
                </a:solidFill>
              </a:rPr>
              <a:t>PA CareerLink, Apprenticeship Webpage</a:t>
            </a:r>
            <a:r>
              <a:rPr lang="en-US" sz="2400" dirty="0">
                <a:solidFill>
                  <a:schemeClr val="accent1"/>
                </a:solidFill>
              </a:rPr>
              <a:t>: </a:t>
            </a:r>
            <a:r>
              <a:rPr lang="en-US" sz="2400" dirty="0">
                <a:solidFill>
                  <a:schemeClr val="tx1"/>
                </a:solidFill>
              </a:rPr>
              <a:t>https://www.pacareerlink.pa.gov/jponline/Common/Apprenticeships </a:t>
            </a:r>
          </a:p>
          <a:p>
            <a:endParaRPr lang="en-US" sz="2400" dirty="0">
              <a:solidFill>
                <a:schemeClr val="tx1"/>
              </a:solidFill>
            </a:endParaRPr>
          </a:p>
        </p:txBody>
      </p:sp>
      <p:sp>
        <p:nvSpPr>
          <p:cNvPr id="10" name="TextBox 9">
            <a:extLst>
              <a:ext uri="{FF2B5EF4-FFF2-40B4-BE49-F238E27FC236}">
                <a16:creationId xmlns:a16="http://schemas.microsoft.com/office/drawing/2014/main" id="{18458708-742B-4CCB-94B9-3E7A41491B9B}"/>
              </a:ext>
            </a:extLst>
          </p:cNvPr>
          <p:cNvSpPr txBox="1"/>
          <p:nvPr/>
        </p:nvSpPr>
        <p:spPr>
          <a:xfrm>
            <a:off x="4524499" y="5025988"/>
            <a:ext cx="4303672" cy="1561005"/>
          </a:xfrm>
          <a:prstGeom prst="rect">
            <a:avLst/>
          </a:prstGeom>
          <a:noFill/>
        </p:spPr>
        <p:txBody>
          <a:bodyPr wrap="square">
            <a:spAutoFit/>
          </a:bodyPr>
          <a:lstStyle/>
          <a:p>
            <a:pPr marL="0" indent="0">
              <a:lnSpc>
                <a:spcPct val="107000"/>
              </a:lnSpc>
              <a:buFont typeface="Symbol" panose="05050102010706020507" pitchFamily="18" charset="2"/>
              <a:buNone/>
            </a:pPr>
            <a:r>
              <a:rPr lang="en-US"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Danielle Demirovic</a:t>
            </a:r>
          </a:p>
          <a:p>
            <a:pPr marL="0" indent="0">
              <a:lnSpc>
                <a:spcPct val="107000"/>
              </a:lnSpc>
              <a:buFont typeface="Symbol" panose="05050102010706020507" pitchFamily="18" charset="2"/>
              <a:buNone/>
            </a:pPr>
            <a:r>
              <a:rPr lang="en-US"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Pre-Apprenticeship Manager</a:t>
            </a:r>
          </a:p>
          <a:p>
            <a:pPr marL="0" indent="0">
              <a:lnSpc>
                <a:spcPct val="107000"/>
              </a:lnSpc>
              <a:buFont typeface="Symbol" panose="05050102010706020507" pitchFamily="18" charset="2"/>
              <a:buNone/>
            </a:pPr>
            <a:r>
              <a:rPr lang="en-US"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Apprenticeship &amp; Training Office</a:t>
            </a:r>
          </a:p>
          <a:p>
            <a:pPr marL="0" indent="0">
              <a:lnSpc>
                <a:spcPct val="107000"/>
              </a:lnSpc>
              <a:buFont typeface="Symbol" panose="05050102010706020507" pitchFamily="18" charset="2"/>
              <a:buNone/>
            </a:pPr>
            <a:r>
              <a:rPr lang="en-US"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Department of Labor &amp; Industry</a:t>
            </a:r>
          </a:p>
          <a:p>
            <a:pPr marL="0" indent="0">
              <a:lnSpc>
                <a:spcPct val="107000"/>
              </a:lnSpc>
              <a:buFont typeface="Symbol" panose="05050102010706020507" pitchFamily="18" charset="2"/>
              <a:buNone/>
            </a:pPr>
            <a:r>
              <a:rPr lang="en-US" b="1" dirty="0">
                <a:solidFill>
                  <a:srgbClr val="2E7A40"/>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ddemirovic@pa.gov</a:t>
            </a:r>
            <a:endParaRPr lang="en-US" b="1" dirty="0">
              <a:solidFill>
                <a:srgbClr val="2E7A4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FBE13CA-AAD0-4C79-8CBD-92A4D75F04F3}"/>
              </a:ext>
            </a:extLst>
          </p:cNvPr>
          <p:cNvSpPr txBox="1"/>
          <p:nvPr/>
        </p:nvSpPr>
        <p:spPr>
          <a:xfrm>
            <a:off x="2202873" y="3038748"/>
            <a:ext cx="4643252" cy="1561005"/>
          </a:xfrm>
          <a:prstGeom prst="rect">
            <a:avLst/>
          </a:prstGeom>
          <a:noFill/>
        </p:spPr>
        <p:txBody>
          <a:bodyPr wrap="square">
            <a:spAutoFit/>
          </a:bodyPr>
          <a:lstStyle/>
          <a:p>
            <a:pPr marL="0" indent="0">
              <a:lnSpc>
                <a:spcPct val="107000"/>
              </a:lnSpc>
              <a:buFont typeface="Symbol" panose="05050102010706020507" pitchFamily="18" charset="2"/>
              <a:buNone/>
            </a:pPr>
            <a:r>
              <a:rPr lang="en-US" sz="1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Joseph E. Bass III</a:t>
            </a:r>
          </a:p>
          <a:p>
            <a:pPr marL="0" indent="0">
              <a:lnSpc>
                <a:spcPct val="107000"/>
              </a:lnSpc>
              <a:buFont typeface="Symbol" panose="05050102010706020507" pitchFamily="18" charset="2"/>
              <a:buNone/>
            </a:pPr>
            <a:r>
              <a:rPr lang="en-US" sz="1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Apprenticeship &amp; Training </a:t>
            </a:r>
            <a:r>
              <a:rPr lang="en-US"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Representative</a:t>
            </a:r>
          </a:p>
          <a:p>
            <a:pPr marL="0" indent="0">
              <a:lnSpc>
                <a:spcPct val="107000"/>
              </a:lnSpc>
              <a:buFont typeface="Symbol" panose="05050102010706020507" pitchFamily="18" charset="2"/>
              <a:buNone/>
            </a:pPr>
            <a:r>
              <a:rPr lang="en-US" sz="1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a:t>
            </a:r>
            <a:r>
              <a:rPr lang="en-US"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pprenticeship &amp; Training Office</a:t>
            </a:r>
            <a:endParaRPr lang="en-US" sz="1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Font typeface="Symbol" panose="05050102010706020507" pitchFamily="18" charset="2"/>
              <a:buNone/>
            </a:pPr>
            <a:r>
              <a:rPr lang="en-US" sz="1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Department of Labor &amp; Industry</a:t>
            </a:r>
          </a:p>
          <a:p>
            <a:pPr marL="0" indent="0">
              <a:lnSpc>
                <a:spcPct val="107000"/>
              </a:lnSpc>
              <a:buFont typeface="Symbol" panose="05050102010706020507" pitchFamily="18" charset="2"/>
              <a:buNone/>
            </a:pPr>
            <a:r>
              <a:rPr lang="en-US" sz="1800" b="1" dirty="0">
                <a:solidFill>
                  <a:srgbClr val="2E7A40"/>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jobass@pa.gov</a:t>
            </a:r>
            <a:endParaRPr lang="en-US" sz="1800" b="1" dirty="0">
              <a:solidFill>
                <a:srgbClr val="2E7A4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4696576"/>
      </p:ext>
    </p:extLst>
  </p:cSld>
  <p:clrMapOvr>
    <a:masterClrMapping/>
  </p:clrMapOvr>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8C250D-820F-7C4B-B568-11286EF1B60F}" vid="{F0531B89-212B-8146-BEEA-7A0BE029C3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47510067CC0C4CBF041E4B5736A361" ma:contentTypeVersion="12" ma:contentTypeDescription="Create a new document." ma:contentTypeScope="" ma:versionID="3ec94a70663e5f1ab095a2033cbb544c">
  <xsd:schema xmlns:xsd="http://www.w3.org/2001/XMLSchema" xmlns:xs="http://www.w3.org/2001/XMLSchema" xmlns:p="http://schemas.microsoft.com/office/2006/metadata/properties" xmlns:ns2="c794462b-8355-46d5-854a-e31e67726ba8" xmlns:ns3="95e2ac07-c0fc-4741-89c1-7d5d2cf6b260" targetNamespace="http://schemas.microsoft.com/office/2006/metadata/properties" ma:root="true" ma:fieldsID="fb5c54a7aa5702af32c68d443d44abce" ns2:_="" ns3:_="">
    <xsd:import namespace="c794462b-8355-46d5-854a-e31e67726ba8"/>
    <xsd:import namespace="95e2ac07-c0fc-4741-89c1-7d5d2cf6b26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4462b-8355-46d5-854a-e31e67726b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116d955-f552-4309-8214-17d2325f979c"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e2ac07-c0fc-4741-89c1-7d5d2cf6b26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9d8b63a-16e5-48b6-92be-c42532b6454d}" ma:internalName="TaxCatchAll" ma:showField="CatchAllData" ma:web="95e2ac07-c0fc-4741-89c1-7d5d2cf6b26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94462b-8355-46d5-854a-e31e67726ba8">
      <Terms xmlns="http://schemas.microsoft.com/office/infopath/2007/PartnerControls"/>
    </lcf76f155ced4ddcb4097134ff3c332f>
    <TaxCatchAll xmlns="95e2ac07-c0fc-4741-89c1-7d5d2cf6b260" xsi:nil="true"/>
  </documentManagement>
</p:properties>
</file>

<file path=customXml/itemProps1.xml><?xml version="1.0" encoding="utf-8"?>
<ds:datastoreItem xmlns:ds="http://schemas.openxmlformats.org/officeDocument/2006/customXml" ds:itemID="{7B449244-6FC4-455B-975A-17BFF4EA7CCB}"/>
</file>

<file path=customXml/itemProps2.xml><?xml version="1.0" encoding="utf-8"?>
<ds:datastoreItem xmlns:ds="http://schemas.openxmlformats.org/officeDocument/2006/customXml" ds:itemID="{A80A5AF1-8C57-4290-936E-5FD27C957251}">
  <ds:schemaRefs>
    <ds:schemaRef ds:uri="http://schemas.microsoft.com/sharepoint/v3/contenttype/forms"/>
  </ds:schemaRefs>
</ds:datastoreItem>
</file>

<file path=customXml/itemProps3.xml><?xml version="1.0" encoding="utf-8"?>
<ds:datastoreItem xmlns:ds="http://schemas.openxmlformats.org/officeDocument/2006/customXml" ds:itemID="{C87F4215-C6BB-44A3-9A5E-9446E6835900}">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fea61155-fbef-4968-9fc0-b1ef04268d65"/>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17896</TotalTime>
  <Words>584</Words>
  <Application>Microsoft Office PowerPoint</Application>
  <PresentationFormat>On-screen Show (4:3)</PresentationFormat>
  <Paragraphs>67</Paragraphs>
  <Slides>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Calibri Light</vt:lpstr>
      <vt:lpstr>Gill Sans SemiBold</vt:lpstr>
      <vt:lpstr>Montserrat</vt:lpstr>
      <vt:lpstr>Symbol</vt:lpstr>
      <vt:lpstr>Times New Roman</vt:lpstr>
      <vt:lpstr>Wingdings</vt:lpstr>
      <vt:lpstr>Office Theme</vt:lpstr>
      <vt:lpstr>Pennsylvania Apprenticeship and Training Office (ATO)</vt:lpstr>
      <vt:lpstr>What is Registered Apprenticeship and  Pre-Apprenticeship?</vt:lpstr>
      <vt:lpstr> Benefits of  Registered Apprenticeship and  Pre-Apprenticeship</vt:lpstr>
      <vt:lpstr>Programs  in Your Area</vt:lpstr>
      <vt:lpstr>CareerLink Apprenticeship Website</vt:lpstr>
      <vt:lpstr>CareerLink Apprenticeship Website</vt:lpstr>
      <vt:lpstr>Start your Journey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Kopko, Jamie</dc:creator>
  <cp:lastModifiedBy>Demirovic, Danielle</cp:lastModifiedBy>
  <cp:revision>243</cp:revision>
  <cp:lastPrinted>2021-12-03T13:33:14Z</cp:lastPrinted>
  <dcterms:created xsi:type="dcterms:W3CDTF">2021-01-20T19:57:00Z</dcterms:created>
  <dcterms:modified xsi:type="dcterms:W3CDTF">2023-01-31T20:35:00Z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0x010100B040621AB29B354A89F228C3BBB3B2C6</vt:lpwstr>
  </property>
  <property fmtid="{D5CDD505-2E9C-101B-9397-08002B2CF9AE}" pid="3" name="Order">
    <vt:r8>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