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slideLayouts/slideLayout38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2" r:id="rId4"/>
  </p:sldMasterIdLst>
  <p:notesMasterIdLst>
    <p:notesMasterId r:id="rId28"/>
  </p:notesMasterIdLst>
  <p:sldIdLst>
    <p:sldId id="325" r:id="rId5"/>
    <p:sldId id="327" r:id="rId6"/>
    <p:sldId id="370" r:id="rId7"/>
    <p:sldId id="332" r:id="rId8"/>
    <p:sldId id="328" r:id="rId9"/>
    <p:sldId id="329" r:id="rId10"/>
    <p:sldId id="330" r:id="rId11"/>
    <p:sldId id="335" r:id="rId12"/>
    <p:sldId id="382" r:id="rId13"/>
    <p:sldId id="347" r:id="rId14"/>
    <p:sldId id="348" r:id="rId15"/>
    <p:sldId id="349" r:id="rId16"/>
    <p:sldId id="383" r:id="rId17"/>
    <p:sldId id="699" r:id="rId18"/>
    <p:sldId id="686" r:id="rId19"/>
    <p:sldId id="298" r:id="rId20"/>
    <p:sldId id="355" r:id="rId21"/>
    <p:sldId id="694" r:id="rId22"/>
    <p:sldId id="687" r:id="rId23"/>
    <p:sldId id="356" r:id="rId24"/>
    <p:sldId id="645" r:id="rId25"/>
    <p:sldId id="377" r:id="rId26"/>
    <p:sldId id="363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m, Matthew" initials="SM" lastIdx="2" clrIdx="0"/>
  <p:cmAuthor id="2" name="Baum-Leaman, Rebekah" initials="BR" lastIdx="11" clrIdx="1">
    <p:extLst>
      <p:ext uri="{19B8F6BF-5375-455C-9EA6-DF929625EA0E}">
        <p15:presenceInfo xmlns:p15="http://schemas.microsoft.com/office/powerpoint/2012/main" userId="S::rbaumleama@pa.gov::8137aeef-26fe-45ef-a6a3-922900807fbb" providerId="AD"/>
      </p:ext>
    </p:extLst>
  </p:cmAuthor>
  <p:cmAuthor id="3" name="Munro, Amy" initials="MA" lastIdx="4" clrIdx="2">
    <p:extLst>
      <p:ext uri="{19B8F6BF-5375-455C-9EA6-DF929625EA0E}">
        <p15:presenceInfo xmlns:p15="http://schemas.microsoft.com/office/powerpoint/2012/main" userId="S::amunro@pa.gov::19d8e9b7-6679-43a1-9bd6-8ac15dcffd4b" providerId="AD"/>
      </p:ext>
    </p:extLst>
  </p:cmAuthor>
  <p:cmAuthor id="4" name="Munro, Amy" initials="MA [2]" lastIdx="2" clrIdx="3">
    <p:extLst>
      <p:ext uri="{19B8F6BF-5375-455C-9EA6-DF929625EA0E}">
        <p15:presenceInfo xmlns:p15="http://schemas.microsoft.com/office/powerpoint/2012/main" userId="Munro, Am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A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91" autoAdjust="0"/>
    <p:restoredTop sz="93792" autoAdjust="0"/>
  </p:normalViewPr>
  <p:slideViewPr>
    <p:cSldViewPr snapToGrid="0">
      <p:cViewPr varScale="1">
        <p:scale>
          <a:sx n="80" d="100"/>
          <a:sy n="80" d="100"/>
        </p:scale>
        <p:origin x="184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1444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customXml" Target="../customXml/item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8F0C11-0FC4-49AC-96F0-61A694BDFCA4}" type="doc">
      <dgm:prSet loTypeId="urn:microsoft.com/office/officeart/2011/layout/CircleProcess" loCatId="process" qsTypeId="urn:microsoft.com/office/officeart/2005/8/quickstyle/3d1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F63F25A4-D1C0-4C97-B1C7-1B2E733A66EC}">
      <dgm:prSet/>
      <dgm:spPr/>
      <dgm:t>
        <a:bodyPr/>
        <a:lstStyle/>
        <a:p>
          <a:pPr rtl="0"/>
          <a:r>
            <a:rPr lang="en-US" b="1">
              <a:solidFill>
                <a:schemeClr val="accent1">
                  <a:lumMod val="50000"/>
                </a:schemeClr>
              </a:solidFill>
              <a:latin typeface="Arial"/>
              <a:cs typeface="Arial"/>
            </a:rPr>
            <a:t>Keystone Composite Score is </a:t>
          </a:r>
          <a:r>
            <a:rPr lang="en-US" b="1">
              <a:solidFill>
                <a:schemeClr val="accent1">
                  <a:lumMod val="50000"/>
                </a:schemeClr>
              </a:solidFill>
              <a:latin typeface="Calibri"/>
              <a:cs typeface="Calibri"/>
            </a:rPr>
            <a:t>≥4452 </a:t>
          </a:r>
        </a:p>
        <a:p>
          <a:r>
            <a:rPr lang="en-US" b="1">
              <a:solidFill>
                <a:schemeClr val="accent1">
                  <a:lumMod val="50000"/>
                </a:schemeClr>
              </a:solidFill>
              <a:latin typeface="Calibri"/>
              <a:cs typeface="Calibri"/>
            </a:rPr>
            <a:t>(w/at least one score Proficient or Advanced and no score Below Basic)</a:t>
          </a:r>
        </a:p>
      </dgm:t>
    </dgm:pt>
    <dgm:pt modelId="{E85A722F-DB13-4695-92C9-32CF7783CAAA}" type="parTrans" cxnId="{3300D102-C680-44E6-B477-28A60B6BC968}">
      <dgm:prSet/>
      <dgm:spPr/>
      <dgm:t>
        <a:bodyPr/>
        <a:lstStyle/>
        <a:p>
          <a:endParaRPr lang="en-US"/>
        </a:p>
      </dgm:t>
    </dgm:pt>
    <dgm:pt modelId="{603DB5D4-4B5C-456E-8026-F4F04AE40A6A}" type="sibTrans" cxnId="{3300D102-C680-44E6-B477-28A60B6BC968}">
      <dgm:prSet/>
      <dgm:spPr/>
      <dgm:t>
        <a:bodyPr/>
        <a:lstStyle/>
        <a:p>
          <a:endParaRPr lang="en-US"/>
        </a:p>
      </dgm:t>
    </dgm:pt>
    <dgm:pt modelId="{E952828F-6FDA-484E-ABA3-E7A76775A51B}">
      <dgm:prSet/>
      <dgm:spPr>
        <a:solidFill>
          <a:srgbClr val="002060"/>
        </a:solidFill>
      </dgm:spPr>
      <dgm:t>
        <a:bodyPr/>
        <a:lstStyle/>
        <a:p>
          <a:pPr rtl="0"/>
          <a:r>
            <a:rPr lang="en-US" b="1">
              <a:solidFill>
                <a:schemeClr val="bg1"/>
              </a:solidFill>
              <a:latin typeface="Arial"/>
              <a:cs typeface="Arial"/>
            </a:rPr>
            <a:t>Proficiency on local grade-based requirements PLUS CTE, Alternative Assessment, Evidence-based</a:t>
          </a:r>
        </a:p>
      </dgm:t>
    </dgm:pt>
    <dgm:pt modelId="{887D93C1-D3F2-4906-A6EC-DF3B34066017}" type="parTrans" cxnId="{1BD2EC60-11C4-48E2-8778-BA27234DE583}">
      <dgm:prSet/>
      <dgm:spPr/>
      <dgm:t>
        <a:bodyPr/>
        <a:lstStyle/>
        <a:p>
          <a:endParaRPr lang="en-US"/>
        </a:p>
      </dgm:t>
    </dgm:pt>
    <dgm:pt modelId="{28C4FFFC-47B5-448F-9EB6-5F3901E66903}" type="sibTrans" cxnId="{1BD2EC60-11C4-48E2-8778-BA27234DE583}">
      <dgm:prSet/>
      <dgm:spPr/>
      <dgm:t>
        <a:bodyPr/>
        <a:lstStyle/>
        <a:p>
          <a:endParaRPr lang="en-US"/>
        </a:p>
      </dgm:t>
    </dgm:pt>
    <dgm:pt modelId="{177D655D-C607-494D-B95E-6E633D5A4572}">
      <dgm:prSet custT="1"/>
      <dgm:spPr/>
      <dgm:t>
        <a:bodyPr/>
        <a:lstStyle/>
        <a:p>
          <a:r>
            <a:rPr lang="en-US" sz="2000" b="1" i="0">
              <a:solidFill>
                <a:schemeClr val="accent1">
                  <a:lumMod val="50000"/>
                </a:schemeClr>
              </a:solidFill>
              <a:latin typeface="Arial"/>
              <a:cs typeface="Arial"/>
            </a:rPr>
            <a:t>Proficient or Advanced </a:t>
          </a:r>
          <a:r>
            <a:rPr lang="en-US" sz="2000" b="1">
              <a:solidFill>
                <a:schemeClr val="accent1">
                  <a:lumMod val="50000"/>
                </a:schemeClr>
              </a:solidFill>
              <a:latin typeface="Arial"/>
              <a:cs typeface="Arial"/>
            </a:rPr>
            <a:t>in all Keystone Exams</a:t>
          </a:r>
        </a:p>
      </dgm:t>
    </dgm:pt>
    <dgm:pt modelId="{325C7F38-FBFB-4AB5-A81F-32AE47FFB397}" type="parTrans" cxnId="{0E969A1B-7A33-4AEE-A045-D23B118948B7}">
      <dgm:prSet/>
      <dgm:spPr/>
      <dgm:t>
        <a:bodyPr/>
        <a:lstStyle/>
        <a:p>
          <a:endParaRPr lang="en-US"/>
        </a:p>
      </dgm:t>
    </dgm:pt>
    <dgm:pt modelId="{B31715BB-AFCB-4415-AFC4-8C3BE12026EE}" type="sibTrans" cxnId="{0E969A1B-7A33-4AEE-A045-D23B118948B7}">
      <dgm:prSet/>
      <dgm:spPr/>
      <dgm:t>
        <a:bodyPr/>
        <a:lstStyle/>
        <a:p>
          <a:endParaRPr lang="en-US"/>
        </a:p>
      </dgm:t>
    </dgm:pt>
    <dgm:pt modelId="{72417CF1-39AC-4D4C-89B4-BAD0C9EB6ACD}" type="pres">
      <dgm:prSet presAssocID="{F68F0C11-0FC4-49AC-96F0-61A694BDFCA4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488B890E-39D2-4206-A1E0-78C63F7EFAE0}" type="pres">
      <dgm:prSet presAssocID="{E952828F-6FDA-484E-ABA3-E7A76775A51B}" presName="Accent3" presStyleCnt="0"/>
      <dgm:spPr/>
    </dgm:pt>
    <dgm:pt modelId="{144DC760-4D20-4425-8346-D1F58338E42D}" type="pres">
      <dgm:prSet presAssocID="{E952828F-6FDA-484E-ABA3-E7A76775A51B}" presName="Accent" presStyleLbl="node1" presStyleIdx="0" presStyleCnt="3"/>
      <dgm:spPr/>
    </dgm:pt>
    <dgm:pt modelId="{143136E9-8F28-4AD6-8092-EC9D30C16BFB}" type="pres">
      <dgm:prSet presAssocID="{E952828F-6FDA-484E-ABA3-E7A76775A51B}" presName="ParentBackground3" presStyleCnt="0"/>
      <dgm:spPr/>
    </dgm:pt>
    <dgm:pt modelId="{6A41577B-7876-4511-8E1E-9D3592ADC4AE}" type="pres">
      <dgm:prSet presAssocID="{E952828F-6FDA-484E-ABA3-E7A76775A51B}" presName="ParentBackground" presStyleLbl="fgAcc1" presStyleIdx="0" presStyleCnt="3"/>
      <dgm:spPr/>
    </dgm:pt>
    <dgm:pt modelId="{97A0A089-E0EF-4B52-AB4F-22959CC4A0CA}" type="pres">
      <dgm:prSet presAssocID="{E952828F-6FDA-484E-ABA3-E7A76775A51B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F33D2C27-EE5C-4E2F-8257-9DBE854090F8}" type="pres">
      <dgm:prSet presAssocID="{F63F25A4-D1C0-4C97-B1C7-1B2E733A66EC}" presName="Accent2" presStyleCnt="0"/>
      <dgm:spPr/>
    </dgm:pt>
    <dgm:pt modelId="{0320DF1C-5AB6-4D32-A36C-D2BB47D55B73}" type="pres">
      <dgm:prSet presAssocID="{F63F25A4-D1C0-4C97-B1C7-1B2E733A66EC}" presName="Accent" presStyleLbl="node1" presStyleIdx="1" presStyleCnt="3"/>
      <dgm:spPr/>
    </dgm:pt>
    <dgm:pt modelId="{649E184F-BFAE-4B91-A875-7F3EEECAB02C}" type="pres">
      <dgm:prSet presAssocID="{F63F25A4-D1C0-4C97-B1C7-1B2E733A66EC}" presName="ParentBackground2" presStyleCnt="0"/>
      <dgm:spPr/>
    </dgm:pt>
    <dgm:pt modelId="{B9112503-E63D-4DC9-924D-29F05BDD0F49}" type="pres">
      <dgm:prSet presAssocID="{F63F25A4-D1C0-4C97-B1C7-1B2E733A66EC}" presName="ParentBackground" presStyleLbl="fgAcc1" presStyleIdx="1" presStyleCnt="3"/>
      <dgm:spPr/>
    </dgm:pt>
    <dgm:pt modelId="{9B047A15-2A88-4C7A-8C61-3E717AEC616E}" type="pres">
      <dgm:prSet presAssocID="{F63F25A4-D1C0-4C97-B1C7-1B2E733A66EC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B0410988-D9FF-4EC6-8EEE-833A5E9517E8}" type="pres">
      <dgm:prSet presAssocID="{177D655D-C607-494D-B95E-6E633D5A4572}" presName="Accent1" presStyleCnt="0"/>
      <dgm:spPr/>
    </dgm:pt>
    <dgm:pt modelId="{EB8AAC27-B910-4FA2-9954-52F683FA73EB}" type="pres">
      <dgm:prSet presAssocID="{177D655D-C607-494D-B95E-6E633D5A4572}" presName="Accent" presStyleLbl="node1" presStyleIdx="2" presStyleCnt="3"/>
      <dgm:spPr/>
    </dgm:pt>
    <dgm:pt modelId="{9D75D4D7-7BCF-4B91-AF20-3A9FB303DF5B}" type="pres">
      <dgm:prSet presAssocID="{177D655D-C607-494D-B95E-6E633D5A4572}" presName="ParentBackground1" presStyleCnt="0"/>
      <dgm:spPr/>
    </dgm:pt>
    <dgm:pt modelId="{E07BD7BF-2404-4626-93AB-57DD9CD25FD2}" type="pres">
      <dgm:prSet presAssocID="{177D655D-C607-494D-B95E-6E633D5A4572}" presName="ParentBackground" presStyleLbl="fgAcc1" presStyleIdx="2" presStyleCnt="3"/>
      <dgm:spPr/>
    </dgm:pt>
    <dgm:pt modelId="{D25CFA1B-F3FC-4B72-8467-129CD58E95B7}" type="pres">
      <dgm:prSet presAssocID="{177D655D-C607-494D-B95E-6E633D5A4572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3300D102-C680-44E6-B477-28A60B6BC968}" srcId="{F68F0C11-0FC4-49AC-96F0-61A694BDFCA4}" destId="{F63F25A4-D1C0-4C97-B1C7-1B2E733A66EC}" srcOrd="1" destOrd="0" parTransId="{E85A722F-DB13-4695-92C9-32CF7783CAAA}" sibTransId="{603DB5D4-4B5C-456E-8026-F4F04AE40A6A}"/>
    <dgm:cxn modelId="{7F353603-DD6F-4C8F-8B5A-24C34A0CB05A}" type="presOf" srcId="{F68F0C11-0FC4-49AC-96F0-61A694BDFCA4}" destId="{72417CF1-39AC-4D4C-89B4-BAD0C9EB6ACD}" srcOrd="0" destOrd="0" presId="urn:microsoft.com/office/officeart/2011/layout/CircleProcess"/>
    <dgm:cxn modelId="{A4705B09-E9AB-495E-A43A-D55B3BE42E27}" type="presOf" srcId="{F63F25A4-D1C0-4C97-B1C7-1B2E733A66EC}" destId="{B9112503-E63D-4DC9-924D-29F05BDD0F49}" srcOrd="1" destOrd="0" presId="urn:microsoft.com/office/officeart/2011/layout/CircleProcess"/>
    <dgm:cxn modelId="{0E969A1B-7A33-4AEE-A045-D23B118948B7}" srcId="{F68F0C11-0FC4-49AC-96F0-61A694BDFCA4}" destId="{177D655D-C607-494D-B95E-6E633D5A4572}" srcOrd="0" destOrd="0" parTransId="{325C7F38-FBFB-4AB5-A81F-32AE47FFB397}" sibTransId="{B31715BB-AFCB-4415-AFC4-8C3BE12026EE}"/>
    <dgm:cxn modelId="{1057501F-379E-4ABD-856D-93B06A7CA94C}" type="presOf" srcId="{E952828F-6FDA-484E-ABA3-E7A76775A51B}" destId="{6A41577B-7876-4511-8E1E-9D3592ADC4AE}" srcOrd="1" destOrd="0" presId="urn:microsoft.com/office/officeart/2011/layout/CircleProcess"/>
    <dgm:cxn modelId="{F35AF924-4F7A-4E38-8E79-B5EA3A4C0CA0}" type="presOf" srcId="{177D655D-C607-494D-B95E-6E633D5A4572}" destId="{E07BD7BF-2404-4626-93AB-57DD9CD25FD2}" srcOrd="1" destOrd="0" presId="urn:microsoft.com/office/officeart/2011/layout/CircleProcess"/>
    <dgm:cxn modelId="{1BD2EC60-11C4-48E2-8778-BA27234DE583}" srcId="{F68F0C11-0FC4-49AC-96F0-61A694BDFCA4}" destId="{E952828F-6FDA-484E-ABA3-E7A76775A51B}" srcOrd="2" destOrd="0" parTransId="{887D93C1-D3F2-4906-A6EC-DF3B34066017}" sibTransId="{28C4FFFC-47B5-448F-9EB6-5F3901E66903}"/>
    <dgm:cxn modelId="{5E646E9E-30A0-43C3-BE08-D12EE28D49BD}" type="presOf" srcId="{177D655D-C607-494D-B95E-6E633D5A4572}" destId="{D25CFA1B-F3FC-4B72-8467-129CD58E95B7}" srcOrd="0" destOrd="0" presId="urn:microsoft.com/office/officeart/2011/layout/CircleProcess"/>
    <dgm:cxn modelId="{691EFABB-AE95-400A-B78E-EE0EF250AF9A}" type="presOf" srcId="{F63F25A4-D1C0-4C97-B1C7-1B2E733A66EC}" destId="{9B047A15-2A88-4C7A-8C61-3E717AEC616E}" srcOrd="0" destOrd="0" presId="urn:microsoft.com/office/officeart/2011/layout/CircleProcess"/>
    <dgm:cxn modelId="{4D5C9BE6-15B6-4DD7-B284-185821A738D4}" type="presOf" srcId="{E952828F-6FDA-484E-ABA3-E7A76775A51B}" destId="{97A0A089-E0EF-4B52-AB4F-22959CC4A0CA}" srcOrd="0" destOrd="0" presId="urn:microsoft.com/office/officeart/2011/layout/CircleProcess"/>
    <dgm:cxn modelId="{A1D0C6E0-864F-4F3F-AA0B-F4986F733610}" type="presParOf" srcId="{72417CF1-39AC-4D4C-89B4-BAD0C9EB6ACD}" destId="{488B890E-39D2-4206-A1E0-78C63F7EFAE0}" srcOrd="0" destOrd="0" presId="urn:microsoft.com/office/officeart/2011/layout/CircleProcess"/>
    <dgm:cxn modelId="{CB14C57B-0049-4870-ACEA-4DC2C5B10C21}" type="presParOf" srcId="{488B890E-39D2-4206-A1E0-78C63F7EFAE0}" destId="{144DC760-4D20-4425-8346-D1F58338E42D}" srcOrd="0" destOrd="0" presId="urn:microsoft.com/office/officeart/2011/layout/CircleProcess"/>
    <dgm:cxn modelId="{2BE1DBF9-9571-4FAC-93BC-773130996BF2}" type="presParOf" srcId="{72417CF1-39AC-4D4C-89B4-BAD0C9EB6ACD}" destId="{143136E9-8F28-4AD6-8092-EC9D30C16BFB}" srcOrd="1" destOrd="0" presId="urn:microsoft.com/office/officeart/2011/layout/CircleProcess"/>
    <dgm:cxn modelId="{B2707EDA-069B-43D2-AD08-F65C960DDD40}" type="presParOf" srcId="{143136E9-8F28-4AD6-8092-EC9D30C16BFB}" destId="{6A41577B-7876-4511-8E1E-9D3592ADC4AE}" srcOrd="0" destOrd="0" presId="urn:microsoft.com/office/officeart/2011/layout/CircleProcess"/>
    <dgm:cxn modelId="{EE013931-52DF-43D0-BFC5-89B41F3A2E6B}" type="presParOf" srcId="{72417CF1-39AC-4D4C-89B4-BAD0C9EB6ACD}" destId="{97A0A089-E0EF-4B52-AB4F-22959CC4A0CA}" srcOrd="2" destOrd="0" presId="urn:microsoft.com/office/officeart/2011/layout/CircleProcess"/>
    <dgm:cxn modelId="{E68D22FA-B653-4685-8822-1539996B2CE9}" type="presParOf" srcId="{72417CF1-39AC-4D4C-89B4-BAD0C9EB6ACD}" destId="{F33D2C27-EE5C-4E2F-8257-9DBE854090F8}" srcOrd="3" destOrd="0" presId="urn:microsoft.com/office/officeart/2011/layout/CircleProcess"/>
    <dgm:cxn modelId="{8E1DA33C-A263-4FB6-AD43-6E9365578843}" type="presParOf" srcId="{F33D2C27-EE5C-4E2F-8257-9DBE854090F8}" destId="{0320DF1C-5AB6-4D32-A36C-D2BB47D55B73}" srcOrd="0" destOrd="0" presId="urn:microsoft.com/office/officeart/2011/layout/CircleProcess"/>
    <dgm:cxn modelId="{299F35A3-56F2-4914-A772-8624CF9D214B}" type="presParOf" srcId="{72417CF1-39AC-4D4C-89B4-BAD0C9EB6ACD}" destId="{649E184F-BFAE-4B91-A875-7F3EEECAB02C}" srcOrd="4" destOrd="0" presId="urn:microsoft.com/office/officeart/2011/layout/CircleProcess"/>
    <dgm:cxn modelId="{052E0A9B-3CE5-4538-90FB-56DE9156898E}" type="presParOf" srcId="{649E184F-BFAE-4B91-A875-7F3EEECAB02C}" destId="{B9112503-E63D-4DC9-924D-29F05BDD0F49}" srcOrd="0" destOrd="0" presId="urn:microsoft.com/office/officeart/2011/layout/CircleProcess"/>
    <dgm:cxn modelId="{682BBFC0-B1DD-42F2-AFB5-BCABDA62D056}" type="presParOf" srcId="{72417CF1-39AC-4D4C-89B4-BAD0C9EB6ACD}" destId="{9B047A15-2A88-4C7A-8C61-3E717AEC616E}" srcOrd="5" destOrd="0" presId="urn:microsoft.com/office/officeart/2011/layout/CircleProcess"/>
    <dgm:cxn modelId="{03A92E59-C312-418F-8E1B-A7CA658B7084}" type="presParOf" srcId="{72417CF1-39AC-4D4C-89B4-BAD0C9EB6ACD}" destId="{B0410988-D9FF-4EC6-8EEE-833A5E9517E8}" srcOrd="6" destOrd="0" presId="urn:microsoft.com/office/officeart/2011/layout/CircleProcess"/>
    <dgm:cxn modelId="{5FF15784-0048-4094-BC32-AA9C55A01E84}" type="presParOf" srcId="{B0410988-D9FF-4EC6-8EEE-833A5E9517E8}" destId="{EB8AAC27-B910-4FA2-9954-52F683FA73EB}" srcOrd="0" destOrd="0" presId="urn:microsoft.com/office/officeart/2011/layout/CircleProcess"/>
    <dgm:cxn modelId="{EC6910A0-2B42-4387-AA29-56AB929B5D98}" type="presParOf" srcId="{72417CF1-39AC-4D4C-89B4-BAD0C9EB6ACD}" destId="{9D75D4D7-7BCF-4B91-AF20-3A9FB303DF5B}" srcOrd="7" destOrd="0" presId="urn:microsoft.com/office/officeart/2011/layout/CircleProcess"/>
    <dgm:cxn modelId="{F7314A05-474E-4134-A93A-D268A051B6E1}" type="presParOf" srcId="{9D75D4D7-7BCF-4B91-AF20-3A9FB303DF5B}" destId="{E07BD7BF-2404-4626-93AB-57DD9CD25FD2}" srcOrd="0" destOrd="0" presId="urn:microsoft.com/office/officeart/2011/layout/CircleProcess"/>
    <dgm:cxn modelId="{D5D08608-1966-4265-934A-882F0A618CFB}" type="presParOf" srcId="{72417CF1-39AC-4D4C-89B4-BAD0C9EB6ACD}" destId="{D25CFA1B-F3FC-4B72-8467-129CD58E95B7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4DC760-4D20-4425-8346-D1F58338E42D}">
      <dsp:nvSpPr>
        <dsp:cNvPr id="0" name=""/>
        <dsp:cNvSpPr/>
      </dsp:nvSpPr>
      <dsp:spPr>
        <a:xfrm>
          <a:off x="6150037" y="1019923"/>
          <a:ext cx="2701750" cy="270225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41577B-7876-4511-8E1E-9D3592ADC4AE}">
      <dsp:nvSpPr>
        <dsp:cNvPr id="0" name=""/>
        <dsp:cNvSpPr/>
      </dsp:nvSpPr>
      <dsp:spPr>
        <a:xfrm>
          <a:off x="6239744" y="1110013"/>
          <a:ext cx="2522337" cy="2522069"/>
        </a:xfrm>
        <a:prstGeom prst="ellipse">
          <a:avLst/>
        </a:prstGeom>
        <a:solidFill>
          <a:srgbClr val="002060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chemeClr val="bg1"/>
              </a:solidFill>
              <a:latin typeface="Arial"/>
              <a:cs typeface="Arial"/>
            </a:rPr>
            <a:t>Proficiency on local grade-based requirements PLUS CTE, Alternative Assessment, Evidence-based</a:t>
          </a:r>
        </a:p>
      </dsp:txBody>
      <dsp:txXfrm>
        <a:off x="6600329" y="1470377"/>
        <a:ext cx="1801167" cy="1801342"/>
      </dsp:txXfrm>
    </dsp:sp>
    <dsp:sp modelId="{0320DF1C-5AB6-4D32-A36C-D2BB47D55B73}">
      <dsp:nvSpPr>
        <dsp:cNvPr id="0" name=""/>
        <dsp:cNvSpPr/>
      </dsp:nvSpPr>
      <dsp:spPr>
        <a:xfrm rot="2700000">
          <a:off x="3360954" y="1023189"/>
          <a:ext cx="2695243" cy="2695243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112503-E63D-4DC9-924D-29F05BDD0F49}">
      <dsp:nvSpPr>
        <dsp:cNvPr id="0" name=""/>
        <dsp:cNvSpPr/>
      </dsp:nvSpPr>
      <dsp:spPr>
        <a:xfrm>
          <a:off x="3447407" y="1110013"/>
          <a:ext cx="2522337" cy="2522069"/>
        </a:xfrm>
        <a:prstGeom prst="ellipse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chemeClr val="accent1">
                  <a:lumMod val="50000"/>
                </a:schemeClr>
              </a:solidFill>
              <a:latin typeface="Arial"/>
              <a:cs typeface="Arial"/>
            </a:rPr>
            <a:t>Keystone Composite Score is </a:t>
          </a:r>
          <a:r>
            <a:rPr lang="en-US" sz="1600" b="1" kern="1200">
              <a:solidFill>
                <a:schemeClr val="accent1">
                  <a:lumMod val="50000"/>
                </a:schemeClr>
              </a:solidFill>
              <a:latin typeface="Calibri"/>
              <a:cs typeface="Calibri"/>
            </a:rPr>
            <a:t>≥4452 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chemeClr val="accent1">
                  <a:lumMod val="50000"/>
                </a:schemeClr>
              </a:solidFill>
              <a:latin typeface="Calibri"/>
              <a:cs typeface="Calibri"/>
            </a:rPr>
            <a:t>(w/at least one score Proficient or Advanced and no score Below Basic)</a:t>
          </a:r>
        </a:p>
      </dsp:txBody>
      <dsp:txXfrm>
        <a:off x="3807992" y="1470377"/>
        <a:ext cx="1801167" cy="1801342"/>
      </dsp:txXfrm>
    </dsp:sp>
    <dsp:sp modelId="{EB8AAC27-B910-4FA2-9954-52F683FA73EB}">
      <dsp:nvSpPr>
        <dsp:cNvPr id="0" name=""/>
        <dsp:cNvSpPr/>
      </dsp:nvSpPr>
      <dsp:spPr>
        <a:xfrm rot="2700000">
          <a:off x="568617" y="1023189"/>
          <a:ext cx="2695243" cy="2695243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7BD7BF-2404-4626-93AB-57DD9CD25FD2}">
      <dsp:nvSpPr>
        <dsp:cNvPr id="0" name=""/>
        <dsp:cNvSpPr/>
      </dsp:nvSpPr>
      <dsp:spPr>
        <a:xfrm>
          <a:off x="655070" y="1110013"/>
          <a:ext cx="2522337" cy="2522069"/>
        </a:xfrm>
        <a:prstGeom prst="ellipse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>
              <a:solidFill>
                <a:schemeClr val="accent1">
                  <a:lumMod val="50000"/>
                </a:schemeClr>
              </a:solidFill>
              <a:latin typeface="Arial"/>
              <a:cs typeface="Arial"/>
            </a:rPr>
            <a:t>Proficient or Advanced </a:t>
          </a:r>
          <a:r>
            <a:rPr lang="en-US" sz="2000" b="1" kern="1200">
              <a:solidFill>
                <a:schemeClr val="accent1">
                  <a:lumMod val="50000"/>
                </a:schemeClr>
              </a:solidFill>
              <a:latin typeface="Arial"/>
              <a:cs typeface="Arial"/>
            </a:rPr>
            <a:t>in all Keystone Exams</a:t>
          </a:r>
        </a:p>
      </dsp:txBody>
      <dsp:txXfrm>
        <a:off x="1015655" y="1470377"/>
        <a:ext cx="1801167" cy="1801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408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460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89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454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264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g5756337971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5325"/>
            <a:ext cx="4651375" cy="34877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574" name="Google Shape;574;g5756337971_0_40:notes"/>
          <p:cNvSpPr txBox="1">
            <a:spLocks noGrp="1"/>
          </p:cNvSpPr>
          <p:nvPr>
            <p:ph type="body" idx="1"/>
          </p:nvPr>
        </p:nvSpPr>
        <p:spPr>
          <a:xfrm>
            <a:off x="701678" y="4416510"/>
            <a:ext cx="5607093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773" tIns="46874" rIns="93773" bIns="46874" anchor="t" anchorCtr="0">
            <a:noAutofit/>
          </a:bodyPr>
          <a:lstStyle/>
          <a:p>
            <a:pPr marL="0" indent="0">
              <a:buClr>
                <a:schemeClr val="dk1"/>
              </a:buClr>
              <a:buSzPts val="300"/>
              <a:buNone/>
            </a:pPr>
            <a:endParaRPr sz="1400"/>
          </a:p>
        </p:txBody>
      </p:sp>
      <p:sp>
        <p:nvSpPr>
          <p:cNvPr id="575" name="Google Shape;575;g5756337971_0_40:notes"/>
          <p:cNvSpPr txBox="1">
            <a:spLocks noGrp="1"/>
          </p:cNvSpPr>
          <p:nvPr>
            <p:ph type="sldNum" idx="12"/>
          </p:nvPr>
        </p:nvSpPr>
        <p:spPr>
          <a:xfrm>
            <a:off x="3970346" y="8829822"/>
            <a:ext cx="3038453" cy="4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773" tIns="46874" rIns="93773" bIns="46874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tabLst/>
              <a:defRPr/>
            </a:pPr>
            <a:fld id="{00000000-1234-1234-1234-123412341234}" type="slidenum">
              <a:rPr kumimoji="0" lang="e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"/>
                <a:buFont typeface="Arial"/>
                <a:buNone/>
                <a:tabLst/>
                <a:defRPr/>
              </a:pPr>
              <a:t>16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01713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g5b5a3b6089_0_2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5325"/>
            <a:ext cx="4651375" cy="34877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565" name="Google Shape;565;g5b5a3b6089_0_297:notes"/>
          <p:cNvSpPr txBox="1">
            <a:spLocks noGrp="1"/>
          </p:cNvSpPr>
          <p:nvPr>
            <p:ph type="body" idx="1"/>
          </p:nvPr>
        </p:nvSpPr>
        <p:spPr>
          <a:xfrm>
            <a:off x="701678" y="4416510"/>
            <a:ext cx="5607093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773" tIns="46874" rIns="93773" bIns="46874" anchor="t" anchorCtr="0">
            <a:noAutofit/>
          </a:bodyPr>
          <a:lstStyle/>
          <a:p>
            <a:pPr marL="0" indent="0">
              <a:buClr>
                <a:schemeClr val="dk1"/>
              </a:buClr>
              <a:buSzPts val="300"/>
              <a:buNone/>
            </a:pPr>
            <a:endParaRPr sz="1400"/>
          </a:p>
        </p:txBody>
      </p:sp>
      <p:sp>
        <p:nvSpPr>
          <p:cNvPr id="566" name="Google Shape;566;g5b5a3b6089_0_297:notes"/>
          <p:cNvSpPr txBox="1">
            <a:spLocks noGrp="1"/>
          </p:cNvSpPr>
          <p:nvPr>
            <p:ph type="sldNum" idx="12"/>
          </p:nvPr>
        </p:nvSpPr>
        <p:spPr>
          <a:xfrm>
            <a:off x="3970346" y="8829822"/>
            <a:ext cx="3038453" cy="4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773" tIns="46874" rIns="93773" bIns="46874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tabLst/>
              <a:defRPr/>
            </a:pPr>
            <a:fld id="{00000000-1234-1234-1234-123412341234}" type="slidenum">
              <a:rPr kumimoji="0" lang="e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"/>
                <a:buFont typeface="Arial"/>
                <a:buNone/>
                <a:tabLst/>
                <a:defRPr/>
              </a:pPr>
              <a:t>17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44262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g596ec46c16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95325"/>
            <a:ext cx="6200775" cy="34877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28" name="Google Shape;728;g596ec46c16_0_65:notes"/>
          <p:cNvSpPr txBox="1">
            <a:spLocks noGrp="1"/>
          </p:cNvSpPr>
          <p:nvPr>
            <p:ph type="body" idx="1"/>
          </p:nvPr>
        </p:nvSpPr>
        <p:spPr>
          <a:xfrm>
            <a:off x="701678" y="4416510"/>
            <a:ext cx="5607093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773" tIns="46874" rIns="93773" bIns="46874" anchor="t" anchorCtr="0">
            <a:noAutofit/>
          </a:bodyPr>
          <a:lstStyle/>
          <a:p>
            <a:pPr marL="0" indent="0">
              <a:buClr>
                <a:schemeClr val="dk1"/>
              </a:buClr>
              <a:buSzPts val="300"/>
              <a:buNone/>
            </a:pPr>
            <a:r>
              <a:rPr lang="en" sz="1400" dirty="0"/>
              <a:t>4. Assign the content areas so that there is at least one person/group assigned to every subject level.  Have the participants write down their ideas.  They do not need to get into specific objectives, just an overview of an idea that a teacher could build upon.   After a sufficient amount of time, let them share the ideas for content-area lessons.  </a:t>
            </a:r>
            <a:endParaRPr sz="1400" dirty="0"/>
          </a:p>
        </p:txBody>
      </p:sp>
      <p:sp>
        <p:nvSpPr>
          <p:cNvPr id="729" name="Google Shape;729;g596ec46c16_0_65:notes"/>
          <p:cNvSpPr txBox="1">
            <a:spLocks noGrp="1"/>
          </p:cNvSpPr>
          <p:nvPr>
            <p:ph type="sldNum" idx="12"/>
          </p:nvPr>
        </p:nvSpPr>
        <p:spPr>
          <a:xfrm>
            <a:off x="3970346" y="8829822"/>
            <a:ext cx="3038453" cy="4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773" tIns="46874" rIns="93773" bIns="46874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tabLst/>
              <a:defRPr/>
            </a:pPr>
            <a:fld id="{00000000-1234-1234-1234-123412341234}" type="slidenum">
              <a:rPr kumimoji="0" lang="e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"/>
                <a:buFont typeface="Arial"/>
                <a:buNone/>
                <a:tabLst/>
                <a:defRPr/>
              </a:pPr>
              <a:t>20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33167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330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1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0DDAA2-1C43-4F84-BCB8-BB799C3B52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5566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0DDAA2-1C43-4F84-BCB8-BB799C3B52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0008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0DDAA2-1C43-4F84-BCB8-BB799C3B52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0217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0DDAA2-1C43-4F84-BCB8-BB799C3B52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5659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0DDAA2-1C43-4F84-BCB8-BB799C3B52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9355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7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0DDAA2-1C43-4F84-BCB8-BB799C3B52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5434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0DDAA2-1C43-4F84-BCB8-BB799C3B52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7738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15135-11DA-44DA-A341-C8996975C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FE3952-24BD-4804-A630-DE00EB364C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53078-E5BD-48A5-903C-10D598383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0949-2304-47A6-804E-421F3A76DE45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795C5-8B55-4AEE-AAB5-ABD690318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723B8-0C63-42ED-8F96-1608B85F9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6BF6-B5E0-409A-BE11-1C042F7B1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90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0083A-B6B3-4878-8431-33D932EB1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1E8B8-9CC4-4FE7-A244-7A5A921B6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86F30-2539-48F0-8F78-4A1724FD0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0949-2304-47A6-804E-421F3A76DE45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524AC-C702-484C-8E58-B41941962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62C74-BC6B-4AE6-B8C9-34149D722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6BF6-B5E0-409A-BE11-1C042F7B1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53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87BF5-02A2-4D03-A4BE-9EC2B56ED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733F9-9B9F-4B08-9959-E4354E792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0D8BC-7352-4C1F-AE3F-1580CFE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0949-2304-47A6-804E-421F3A76DE45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6560F-212C-4B8D-86D6-CB8347D44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8B711-8B4D-4CF1-8B88-B1C134F16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6BF6-B5E0-409A-BE11-1C042F7B1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28CD3-E28F-4B76-982C-64E117B34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66100-3DB3-4DCE-A713-FFC78B702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DCF10-1DB8-4035-B521-B134EFB01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A6BF20-84B8-4A90-99A0-3A7C53047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0949-2304-47A6-804E-421F3A76DE45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2515A6-8F7E-4D12-9C96-069B9E566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2DA5A-7979-43D9-8806-3A5D9C943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6BF6-B5E0-409A-BE11-1C042F7B1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2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A4DAB-39B3-4013-8523-CA547597E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29583-7731-4BD0-AADE-610157218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8745B0-817C-4B0F-BED2-226592245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50BC47-45F6-4C10-A233-B461F1AAC1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3D2B9B-C501-4571-9EF8-4232B23C23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CB1FFA-45F5-4789-901B-D5EA199F3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0949-2304-47A6-804E-421F3A76DE45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6BBE7C-C51B-4F49-80A0-6FF7BF4F6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77CA71-1D01-4CAC-9B89-28A5038D4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6BF6-B5E0-409A-BE11-1C042F7B1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93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2C88A-2DA3-406C-AF73-D180ED28F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2D62D-7A4F-42A8-97AF-6E87C38FC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0949-2304-47A6-804E-421F3A76DE45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A78752-A2EE-4E27-AA6A-E02148F27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941829-6B6A-4A86-BB10-315E45622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6BF6-B5E0-409A-BE11-1C042F7B1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66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1AB043-6B5F-4769-A899-608050246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0949-2304-47A6-804E-421F3A76DE45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EC7DCF-3F0A-4C48-B5D3-BCA9208E6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E5EA09-D32F-4275-8A49-C43DC0805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6BF6-B5E0-409A-BE11-1C042F7B1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90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7A50C-D4E7-4D92-8322-4B4ECCFE6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CE22D-B35C-4246-8536-7C545C7B9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42BEC-ED94-48CD-883D-D47AFBF20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B35AC-64F2-41D3-8DE5-B4B5E14F8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0949-2304-47A6-804E-421F3A76DE45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78A48B-1886-497E-BE6D-E362C97D6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6A3A6-3606-44DF-9FD7-746AA9013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6BF6-B5E0-409A-BE11-1C042F7B1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4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606D5-92E8-45F8-8622-2A75EA2F2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BB909C-24BB-491F-8681-E11416C988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3DA268-5735-49FC-8CA4-D3E87A730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A64684-0D01-433E-9FA6-FFF7BF595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0949-2304-47A6-804E-421F3A76DE45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3EF8F-EA03-4D95-83A7-CE3C71C6E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9CE86-C362-4A30-A5B5-7485353F0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6BF6-B5E0-409A-BE11-1C042F7B1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09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6F440-EEC1-4D36-AD6B-AF54F5A1B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5BFDA3-D813-410B-AA1B-4A764484D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37EE5-0EC0-4518-85B5-3CBE3931A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0949-2304-47A6-804E-421F3A76DE45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38380-E636-4769-B6EA-0E98E7DA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F2243-E4F3-4B6C-9346-B86633489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6BF6-B5E0-409A-BE11-1C042F7B1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219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404CFE-6249-4EE1-A73D-581FAD8FD7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6EFB56-D79A-452B-846B-39227F944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543E3-DA82-45C1-AC4D-E13587B43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0949-2304-47A6-804E-421F3A76DE45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1E08E-87EF-4981-9441-6E4199789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A5D48-FB58-4344-B82C-BC812E5FD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6BF6-B5E0-409A-BE11-1C042F7B1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430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marR="0" lvl="0" indent="-431789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8" marR="0" lvl="1" indent="-40639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marR="0" lvl="2" indent="-38099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marR="0" lvl="4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2" marR="0" lvl="5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320" marR="0" lvl="6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509" marR="0" lvl="7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697" marR="0" lvl="8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dt" idx="10"/>
          </p:nvPr>
        </p:nvSpPr>
        <p:spPr>
          <a:xfrm>
            <a:off x="457200" y="6245227"/>
            <a:ext cx="2133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ftr" idx="11"/>
          </p:nvPr>
        </p:nvSpPr>
        <p:spPr>
          <a:xfrm>
            <a:off x="3124200" y="6245227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ldNum" idx="12"/>
          </p:nvPr>
        </p:nvSpPr>
        <p:spPr>
          <a:xfrm>
            <a:off x="6553200" y="6245227"/>
            <a:ext cx="2133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006951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draft 1 23 19</a:t>
            </a:r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277858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draft 1 23 19</a:t>
            </a:r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81367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draft 1 23 19</a:t>
            </a:r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05861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1447800"/>
            <a:ext cx="5111750" cy="467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draft 1 23 19</a:t>
            </a:r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79433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8" name="Google Shape;68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draft 1 23 19</a:t>
            </a:r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8142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draft 1 23 19</a:t>
            </a:r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8738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draft 1 23 19</a:t>
            </a:r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7315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07ADA-D615-428D-A618-A0DE7B6DB7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9E670F-7BF0-4A46-992F-C872CEE5E9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49B28-5A37-4D3E-8737-D6C3C8C95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91F0-482C-4784-B534-54B8DD44FBF9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939F4-FC5E-4895-91EE-95372DC61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1A731-DC34-4FC1-9C03-44B9FD830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45BC-5629-4067-A7EA-AD691F441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69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0" y="6629400"/>
            <a:ext cx="7696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6553200" y="6245227"/>
            <a:ext cx="2133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119858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marR="0" lvl="0" indent="-431789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8" marR="0" lvl="1" indent="-40639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marR="0" lvl="2" indent="-38099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marR="0" lvl="4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2" marR="0" lvl="5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320" marR="0" lvl="6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509" marR="0" lvl="7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697" marR="0" lvl="8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dt" idx="10"/>
          </p:nvPr>
        </p:nvSpPr>
        <p:spPr>
          <a:xfrm>
            <a:off x="457200" y="6245227"/>
            <a:ext cx="2133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ftr" idx="11"/>
          </p:nvPr>
        </p:nvSpPr>
        <p:spPr>
          <a:xfrm>
            <a:off x="3124200" y="6245227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ldNum" idx="12"/>
          </p:nvPr>
        </p:nvSpPr>
        <p:spPr>
          <a:xfrm>
            <a:off x="6553200" y="6245227"/>
            <a:ext cx="2133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265160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marR="0" lvl="0" indent="-40639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8" marR="0" lvl="1" indent="-38099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marR="0" lvl="2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marR="0" lvl="4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2" marR="0" lvl="5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320" marR="0" lvl="6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509" marR="0" lvl="7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697" marR="0" lvl="8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marR="0" lvl="0" indent="-40639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8" marR="0" lvl="1" indent="-38099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marR="0" lvl="2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marR="0" lvl="4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2" marR="0" lvl="5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320" marR="0" lvl="6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509" marR="0" lvl="7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697" marR="0" lvl="8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457200" y="6245227"/>
            <a:ext cx="2133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124200" y="6245227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553200" y="6245227"/>
            <a:ext cx="2133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008079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189" marR="0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8" marR="0" lvl="1" indent="-2285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marR="0" lvl="2" indent="-22859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-228594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marR="0" lvl="4" indent="-228594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2" marR="0" lvl="5" indent="-228594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320" marR="0" lvl="6" indent="-228594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509" marR="0" lvl="7" indent="-228594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697" marR="0" lvl="8" indent="-228594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457200" y="6245227"/>
            <a:ext cx="2133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3124200" y="6245227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6553200" y="6245227"/>
            <a:ext cx="2133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316556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189" marR="0" lvl="0" indent="-228594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8" marR="0" lvl="1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marR="0" lvl="2" indent="-2285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-22859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marR="0" lvl="4" indent="-22859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2" marR="0" lvl="5" indent="-22859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320" marR="0" lvl="6" indent="-22859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509" marR="0" lvl="7" indent="-22859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697" marR="0" lvl="8" indent="-22859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marR="0" lvl="0" indent="-38099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8" marR="0" lvl="1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marR="0" lvl="2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-3301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marR="0" lvl="4" indent="-3301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2" marR="0" lvl="5" indent="-3301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320" marR="0" lvl="6" indent="-3301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509" marR="0" lvl="7" indent="-3301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697" marR="0" lvl="8" indent="-3301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3"/>
          </p:nvPr>
        </p:nvSpPr>
        <p:spPr>
          <a:xfrm>
            <a:off x="4645026" y="1535114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189" marR="0" lvl="0" indent="-228594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8" marR="0" lvl="1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marR="0" lvl="2" indent="-2285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-22859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marR="0" lvl="4" indent="-22859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2" marR="0" lvl="5" indent="-22859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320" marR="0" lvl="6" indent="-22859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509" marR="0" lvl="7" indent="-22859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697" marR="0" lvl="8" indent="-22859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marR="0" lvl="0" indent="-38099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8" marR="0" lvl="1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marR="0" lvl="2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-3301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marR="0" lvl="4" indent="-3301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2" marR="0" lvl="5" indent="-3301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320" marR="0" lvl="6" indent="-3301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509" marR="0" lvl="7" indent="-3301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697" marR="0" lvl="8" indent="-3301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dt" idx="10"/>
          </p:nvPr>
        </p:nvSpPr>
        <p:spPr>
          <a:xfrm>
            <a:off x="457200" y="6245227"/>
            <a:ext cx="2133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ftr" idx="11"/>
          </p:nvPr>
        </p:nvSpPr>
        <p:spPr>
          <a:xfrm>
            <a:off x="3124200" y="6245227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sldNum" idx="12"/>
          </p:nvPr>
        </p:nvSpPr>
        <p:spPr>
          <a:xfrm>
            <a:off x="6553200" y="6245227"/>
            <a:ext cx="2133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817764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dt" idx="10"/>
          </p:nvPr>
        </p:nvSpPr>
        <p:spPr>
          <a:xfrm>
            <a:off x="457200" y="6245227"/>
            <a:ext cx="2133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ftr" idx="11"/>
          </p:nvPr>
        </p:nvSpPr>
        <p:spPr>
          <a:xfrm>
            <a:off x="3124200" y="6245227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sldNum" idx="12"/>
          </p:nvPr>
        </p:nvSpPr>
        <p:spPr>
          <a:xfrm>
            <a:off x="6553200" y="6245227"/>
            <a:ext cx="2133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140888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>
            <a:spLocks noGrp="1"/>
          </p:cNvSpPr>
          <p:nvPr>
            <p:ph type="title"/>
          </p:nvPr>
        </p:nvSpPr>
        <p:spPr>
          <a:xfrm>
            <a:off x="457201" y="273053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body" idx="1"/>
          </p:nvPr>
        </p:nvSpPr>
        <p:spPr>
          <a:xfrm>
            <a:off x="3575050" y="273053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marR="0" lvl="0" indent="-431789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8" marR="0" lvl="1" indent="-40639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marR="0" lvl="2" indent="-38099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marR="0" lvl="4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2" marR="0" lvl="5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320" marR="0" lvl="6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509" marR="0" lvl="7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697" marR="0" lvl="8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marR="0" lvl="0" indent="-228594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8" marR="0" lvl="1" indent="-228594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marR="0" lvl="2" indent="-228594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-228594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marR="0" lvl="4" indent="-228594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2" marR="0" lvl="5" indent="-228594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320" marR="0" lvl="6" indent="-228594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509" marR="0" lvl="7" indent="-228594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697" marR="0" lvl="8" indent="-228594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dt" idx="10"/>
          </p:nvPr>
        </p:nvSpPr>
        <p:spPr>
          <a:xfrm>
            <a:off x="457200" y="6245227"/>
            <a:ext cx="2133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ftr" idx="11"/>
          </p:nvPr>
        </p:nvSpPr>
        <p:spPr>
          <a:xfrm>
            <a:off x="3124200" y="6245227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sldNum" idx="12"/>
          </p:nvPr>
        </p:nvSpPr>
        <p:spPr>
          <a:xfrm>
            <a:off x="6553200" y="6245227"/>
            <a:ext cx="2133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062481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>
            <a:spLocks noGrp="1"/>
          </p:cNvSpPr>
          <p:nvPr>
            <p:ph type="title"/>
          </p:nvPr>
        </p:nvSpPr>
        <p:spPr>
          <a:xfrm>
            <a:off x="1792288" y="4800602"/>
            <a:ext cx="5486400" cy="56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Google Shape;107;p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body" idx="1"/>
          </p:nvPr>
        </p:nvSpPr>
        <p:spPr>
          <a:xfrm>
            <a:off x="1792288" y="5367339"/>
            <a:ext cx="5486400" cy="80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marR="0" lvl="0" indent="-228594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8" marR="0" lvl="1" indent="-228594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marR="0" lvl="2" indent="-228594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-228594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marR="0" lvl="4" indent="-228594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2" marR="0" lvl="5" indent="-228594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320" marR="0" lvl="6" indent="-228594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509" marR="0" lvl="7" indent="-228594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697" marR="0" lvl="8" indent="-228594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dt" idx="10"/>
          </p:nvPr>
        </p:nvSpPr>
        <p:spPr>
          <a:xfrm>
            <a:off x="457200" y="6245227"/>
            <a:ext cx="2133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ftr" idx="11"/>
          </p:nvPr>
        </p:nvSpPr>
        <p:spPr>
          <a:xfrm>
            <a:off x="3124200" y="6245227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sldNum" idx="12"/>
          </p:nvPr>
        </p:nvSpPr>
        <p:spPr>
          <a:xfrm>
            <a:off x="6553200" y="6245227"/>
            <a:ext cx="2133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8028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Google Shape;114;p2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marR="0" lvl="0" indent="-431789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8" marR="0" lvl="1" indent="-40639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marR="0" lvl="2" indent="-38099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marR="0" lvl="4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2" marR="0" lvl="5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320" marR="0" lvl="6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509" marR="0" lvl="7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697" marR="0" lvl="8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dt" idx="10"/>
          </p:nvPr>
        </p:nvSpPr>
        <p:spPr>
          <a:xfrm>
            <a:off x="457200" y="6245227"/>
            <a:ext cx="2133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ftr" idx="11"/>
          </p:nvPr>
        </p:nvSpPr>
        <p:spPr>
          <a:xfrm>
            <a:off x="3124200" y="6245227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sldNum" idx="12"/>
          </p:nvPr>
        </p:nvSpPr>
        <p:spPr>
          <a:xfrm>
            <a:off x="6553200" y="6245227"/>
            <a:ext cx="2133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192222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0" name="Google Shape;120;p24"/>
          <p:cNvSpPr txBox="1">
            <a:spLocks noGrp="1"/>
          </p:cNvSpPr>
          <p:nvPr>
            <p:ph type="body" idx="1"/>
          </p:nvPr>
        </p:nvSpPr>
        <p:spPr>
          <a:xfrm rot="5400000">
            <a:off x="541339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marR="0" lvl="0" indent="-431789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8" marR="0" lvl="1" indent="-40639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marR="0" lvl="2" indent="-38099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marR="0" lvl="4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2" marR="0" lvl="5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320" marR="0" lvl="6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509" marR="0" lvl="7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697" marR="0" lvl="8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dt" idx="10"/>
          </p:nvPr>
        </p:nvSpPr>
        <p:spPr>
          <a:xfrm>
            <a:off x="457200" y="6245227"/>
            <a:ext cx="2133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ftr" idx="11"/>
          </p:nvPr>
        </p:nvSpPr>
        <p:spPr>
          <a:xfrm>
            <a:off x="3124200" y="6245227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sldNum" idx="12"/>
          </p:nvPr>
        </p:nvSpPr>
        <p:spPr>
          <a:xfrm>
            <a:off x="6553200" y="6245227"/>
            <a:ext cx="2133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534352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047127" y="2421467"/>
            <a:ext cx="705547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FE7F2-9473-4F9B-B9EC-955B862AA2A7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8AD8-E14B-4C38-9478-21D63EF8D5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96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2/2/2023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C132C9-18A9-4E3E-AEAD-ABB4C26FB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66AF4-9775-4863-B1C2-D80BAEF64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F36E7-4146-4DCE-8F00-B09712F787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60949-2304-47A6-804E-421F3A76DE45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F5BF-684E-4E09-A1F4-90FDABB0A9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12E01-EF5D-45CA-812E-088A238698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F6BF6-B5E0-409A-BE11-1C042F7B1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6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94" r:id="rId1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 descr="Pennsylvania Department of Education Logo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" descr="Blue Banner - decorative image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29452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dt" idx="10"/>
          </p:nvPr>
        </p:nvSpPr>
        <p:spPr>
          <a:xfrm>
            <a:off x="457200" y="6245227"/>
            <a:ext cx="2133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ftr" idx="11"/>
          </p:nvPr>
        </p:nvSpPr>
        <p:spPr>
          <a:xfrm>
            <a:off x="3124200" y="6245227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ldNum" idx="12"/>
          </p:nvPr>
        </p:nvSpPr>
        <p:spPr>
          <a:xfrm>
            <a:off x="6553200" y="6245227"/>
            <a:ext cx="2133600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916423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Relationship Id="rId4" Type="http://schemas.openxmlformats.org/officeDocument/2006/relationships/hyperlink" Target="https://drive.google.com/open?id=1XrMGFbEW0hCZb8BfzGJDyYVpxn1v8dY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3.xml"/><Relationship Id="rId6" Type="http://schemas.openxmlformats.org/officeDocument/2006/relationships/hyperlink" Target="mailto:RA-EDGRADREQUIREMENT@pa.gov" TargetMode="External"/><Relationship Id="rId5" Type="http://schemas.openxmlformats.org/officeDocument/2006/relationships/hyperlink" Target="file:///C:\Users\laufri\Downloads\Pennsylvania_Pathways_to_Graduation%20(2).pdf" TargetMode="External"/><Relationship Id="rId4" Type="http://schemas.openxmlformats.org/officeDocument/2006/relationships/hyperlink" Target="https://www.pdesas.org/Page/Viewer/ViewPage/56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tion.pa.gov/K-12/ESSA/FutureReady/Pages/FRIndustryGuidelines.aspx" TargetMode="External"/><Relationship Id="rId2" Type="http://schemas.openxmlformats.org/officeDocument/2006/relationships/hyperlink" Target="https://www.education.pa.gov/K-12/CareerReadyPA/Pages/default.aspx" TargetMode="External"/><Relationship Id="rId1" Type="http://schemas.openxmlformats.org/officeDocument/2006/relationships/slideLayout" Target="../slideLayouts/slideLayout24.xml"/><Relationship Id="rId5" Type="http://schemas.openxmlformats.org/officeDocument/2006/relationships/hyperlink" Target="https://www.pdesas.org/Frameworks/DCEToolKit" TargetMode="External"/><Relationship Id="rId4" Type="http://schemas.openxmlformats.org/officeDocument/2006/relationships/hyperlink" Target="https://www.education.pa.gov/K-12/Career%20and%20Technical%20Education/Resources/Teacher%20Resources/IndustryRecognized/Pages/default.aspx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RA-EDGRADREQUIREMENT@pa.gov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desas.org/Page/Viewer/ViewPage/56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tion.pa.gov/K-12/Assessment%20and%20Accountability/GraduationRequirements/Act158/Pages/default.asp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19541"/>
          </a:xfrm>
        </p:spPr>
        <p:txBody>
          <a:bodyPr>
            <a:normAutofit/>
          </a:bodyPr>
          <a:lstStyle/>
          <a:p>
            <a:pPr marL="172720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ACT 158 and PDE Updates</a:t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</a:b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YCAL – 2/03/2023</a:t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</a:b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</a:b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Laura Fridirici, Career Readiness Advisor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76200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3200" b="1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endParaRPr lang="en-US" sz="3200" b="1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3D52-904E-4A66-ACEA-A7B79BE56C18}" type="datetime1">
              <a:rPr lang="en-US" smtClean="0"/>
              <a:t>2/2/2023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51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66C7B-A30B-8049-A254-F1087155C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Evidence Based Pathway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6447A-64EF-784C-B31C-1ABCDA279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Successful completion of locally established grade-based requirements for academic content areas associated with each Keystone Exam on which the student did not achieve proficiency</a:t>
            </a: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AND </a:t>
            </a: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THREE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PIECES OF EVIDENCE: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A0804-5A8F-8A4D-A667-77E9A21D3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3FACB6-EB68-7D41-9575-273671748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55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91E9F-C940-2B4A-9FC4-483A5A110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Evidence Based Pathway </a:t>
            </a:r>
            <a:r>
              <a:rPr lang="en-US" sz="2400" b="1" dirty="0"/>
              <a:t>(cont.)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CF3D6-04E8-4144-8E6E-9FD723A4C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Minimally one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of the following (two or all three permissible):</a:t>
            </a: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Attainment of an established score on an alternate assessment </a:t>
            </a:r>
          </a:p>
          <a:p>
            <a:endParaRPr lang="en-US" sz="5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Acceptance to an other than 4-year accredited nonprofit institution of higher education</a:t>
            </a:r>
          </a:p>
          <a:p>
            <a:endParaRPr lang="en-US" sz="5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Attainment of an 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Arial"/>
                <a:cs typeface="Arial"/>
              </a:rPr>
              <a:t>industry recognized credential </a:t>
            </a:r>
          </a:p>
          <a:p>
            <a:endParaRPr lang="en-US" sz="5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Successful completion of a concurrent enrollment or postsecondary course </a:t>
            </a:r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AND/OR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9E579-7502-6049-95F8-AE1FD5B3D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2B3481-1BF0-ED45-A7E8-15606E876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87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4D840-9F7E-3044-9A7C-9519E2A9E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Optional Supplemental Evidence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7A06D-BD38-F942-A26D-437531430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41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Up to two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of the following:</a:t>
            </a:r>
          </a:p>
          <a:p>
            <a:pPr marL="0" indent="0">
              <a:buNone/>
            </a:pPr>
            <a:endParaRPr lang="en-US" sz="2400" b="1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Arial"/>
                <a:cs typeface="Arial"/>
              </a:rPr>
              <a:t>Service Learning Project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completion</a:t>
            </a:r>
          </a:p>
          <a:p>
            <a:endParaRPr lang="en-US" sz="5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Proficient or Advanced on a Keystone Exam </a:t>
            </a:r>
          </a:p>
          <a:p>
            <a:endParaRPr lang="en-US" sz="5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Arial"/>
                <a:cs typeface="Arial"/>
              </a:rPr>
              <a:t>Letter guaranteeing full-time employment </a:t>
            </a:r>
          </a:p>
          <a:p>
            <a:endParaRPr lang="en-US" sz="5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Arial"/>
                <a:cs typeface="Arial"/>
              </a:rPr>
              <a:t>Internship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or Cooperative Education Program </a:t>
            </a:r>
          </a:p>
          <a:p>
            <a:endParaRPr lang="en-US" sz="5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Compliance with NCAA’s core courses for college-bound student athletes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D0619-651E-274D-9BEF-A63D17B31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971F3A-8763-FB4A-A76F-63BFFFCB8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43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318B4-AF36-4ED9-97E2-7755055FF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72720"/>
            <a:r>
              <a:rPr lang="en-US" b="1" dirty="0">
                <a:latin typeface="Arial"/>
                <a:cs typeface="Arial"/>
              </a:rPr>
              <a:t>Approved Assessment Scores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8E86C-75C5-4AD3-BEE6-E6FCB740A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ACT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WorkKeys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: Silver Level or higher</a:t>
            </a:r>
          </a:p>
          <a:p>
            <a:endParaRPr lang="en-US" sz="5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SAT Subject Test: 630 </a:t>
            </a:r>
          </a:p>
          <a:p>
            <a:endParaRPr lang="en-US" sz="5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Advanced Placement: 3 or higher</a:t>
            </a:r>
          </a:p>
          <a:p>
            <a:endParaRPr lang="en-US" sz="5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International Baccalaureate: 3 or higher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0F09D-4F36-4200-B17E-9149F28E0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7579D1-E6EF-4799-BC0B-24DF44035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79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142713" y="-1142284"/>
            <a:ext cx="6858000" cy="9143425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733" y="0"/>
            <a:ext cx="6803134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125298" y="-161647"/>
            <a:ext cx="4894564" cy="914516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6F6C9B79-D3CB-4283-BA81-A53AE25322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024" y="358048"/>
            <a:ext cx="5891709" cy="649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404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22632" y="1922631"/>
            <a:ext cx="6875818" cy="3030558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3321" y="3165298"/>
            <a:ext cx="4355594" cy="302895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742858" y="2085760"/>
            <a:ext cx="6857572" cy="268605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F69071-0769-43A8-AF4D-712351716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030" y="2767106"/>
            <a:ext cx="2160621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914400"/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200" b="0" i="0" u="none" strike="noStrike" kern="12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b="0" i="0" u="none" strike="noStrike" kern="12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b="1" i="0" u="none" strike="noStrike" kern="12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CTE Concentrator, Alternative Assessment, and Evidence Based Pathways Graphic</a:t>
            </a:r>
            <a:endParaRPr lang="en-US" sz="22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4" descr="A picture containing table&#10;&#10;Description automatically generated">
            <a:extLst>
              <a:ext uri="{FF2B5EF4-FFF2-40B4-BE49-F238E27FC236}">
                <a16:creationId xmlns:a16="http://schemas.microsoft.com/office/drawing/2014/main" id="{BC2ECFE5-9409-4425-BBF4-0AB199010C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3082" y="754380"/>
            <a:ext cx="6004739" cy="516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17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7" name="Google Shape;577;p79" descr="blue 50% bann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1" y="1200151"/>
            <a:ext cx="8333899" cy="486825"/>
          </a:xfrm>
          <a:prstGeom prst="rect">
            <a:avLst/>
          </a:prstGeom>
          <a:noFill/>
          <a:ln>
            <a:noFill/>
          </a:ln>
        </p:spPr>
      </p:pic>
      <p:sp>
        <p:nvSpPr>
          <p:cNvPr id="578" name="Google Shape;578;p79"/>
          <p:cNvSpPr txBox="1"/>
          <p:nvPr/>
        </p:nvSpPr>
        <p:spPr>
          <a:xfrm>
            <a:off x="634950" y="1218864"/>
            <a:ext cx="78741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defTabSz="914378">
              <a:buClr>
                <a:srgbClr val="FFFFFF"/>
              </a:buClr>
              <a:buSzPts val="800"/>
            </a:pPr>
            <a:r>
              <a:rPr lang="en" sz="2700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Industry Based Learning – Industry Credentials</a:t>
            </a:r>
            <a:endParaRPr sz="27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81" name="Google Shape;581;p79"/>
          <p:cNvSpPr txBox="1"/>
          <p:nvPr/>
        </p:nvSpPr>
        <p:spPr>
          <a:xfrm>
            <a:off x="546375" y="2897713"/>
            <a:ext cx="8480100" cy="2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189" indent="-380990" defTabSz="914378">
              <a:buClr>
                <a:srgbClr val="000000"/>
              </a:buClr>
              <a:buSzPts val="2400"/>
              <a:buFont typeface="Arial"/>
              <a:buChar char="●"/>
            </a:pPr>
            <a:endParaRPr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89FB98-AD6C-4428-8714-456A38D1B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8229600" cy="3615815"/>
          </a:xfrm>
        </p:spPr>
        <p:txBody>
          <a:bodyPr/>
          <a:lstStyle/>
          <a:p>
            <a:pPr marL="25400" indent="0">
              <a:buNone/>
            </a:pPr>
            <a:r>
              <a:rPr lang="en-US" dirty="0">
                <a:hlinkClick r:id="rId4"/>
              </a:rPr>
              <a:t>Industry-Recognized Credentials </a:t>
            </a:r>
            <a:r>
              <a:rPr lang="en-US" dirty="0"/>
              <a:t>For Career And Technical Education Programs Resource Guide provides an annual listing of credentials. </a:t>
            </a:r>
            <a:br>
              <a:rPr lang="en-US" dirty="0"/>
            </a:br>
            <a:r>
              <a:rPr lang="en-US" dirty="0"/>
              <a:t>To identify and report industry credentials for </a:t>
            </a:r>
            <a:r>
              <a:rPr lang="en-US" b="1" dirty="0"/>
              <a:t>non-CTE students</a:t>
            </a:r>
            <a:r>
              <a:rPr lang="en-US" dirty="0"/>
              <a:t>, use the guidance on the Career Ready PA webpage.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8" name="Google Shape;568;p78" descr="blue 50% bann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1" y="1200151"/>
            <a:ext cx="8333899" cy="486825"/>
          </a:xfrm>
          <a:prstGeom prst="rect">
            <a:avLst/>
          </a:prstGeom>
          <a:noFill/>
          <a:ln>
            <a:noFill/>
          </a:ln>
        </p:spPr>
      </p:pic>
      <p:sp>
        <p:nvSpPr>
          <p:cNvPr id="569" name="Google Shape;569;p78"/>
          <p:cNvSpPr txBox="1"/>
          <p:nvPr/>
        </p:nvSpPr>
        <p:spPr>
          <a:xfrm>
            <a:off x="635000" y="1184785"/>
            <a:ext cx="78741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defTabSz="914378">
              <a:buClr>
                <a:srgbClr val="FFFFFF"/>
              </a:buClr>
              <a:buSzPts val="800"/>
            </a:pPr>
            <a:r>
              <a:rPr lang="en-US" sz="3000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Industry Credentials - Reporting</a:t>
            </a:r>
            <a:endParaRPr sz="30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71" name="Google Shape;571;p78"/>
          <p:cNvSpPr txBox="1"/>
          <p:nvPr/>
        </p:nvSpPr>
        <p:spPr>
          <a:xfrm>
            <a:off x="520525" y="1873250"/>
            <a:ext cx="7829700" cy="3916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defTabSz="914378">
              <a:buClr>
                <a:srgbClr val="000000"/>
              </a:buClr>
            </a:pPr>
            <a:r>
              <a:rPr lang="en-US" sz="2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For CTE students, reporting requirements have not changed.</a:t>
            </a:r>
            <a:endParaRPr lang="en-US" sz="2000" kern="0" dirty="0">
              <a:solidFill>
                <a:srgbClr val="000000"/>
              </a:solidFill>
              <a:latin typeface="Arial" panose="020B0604020202020204" pitchFamily="34" charset="0"/>
              <a:cs typeface="Arial"/>
              <a:sym typeface="Arial"/>
            </a:endParaRPr>
          </a:p>
          <a:p>
            <a:pPr marR="8770" defTabSz="914378">
              <a:buClr>
                <a:srgbClr val="000000"/>
              </a:buClr>
            </a:pPr>
            <a:endParaRPr lang="en-US" sz="2000" kern="0" dirty="0">
              <a:solidFill>
                <a:srgbClr val="000000"/>
              </a:solidFill>
              <a:latin typeface="Arial" panose="020B0604020202020204" pitchFamily="34" charset="0"/>
              <a:cs typeface="Arial"/>
              <a:sym typeface="Arial"/>
            </a:endParaRPr>
          </a:p>
          <a:p>
            <a:pPr marR="8770" defTabSz="914378">
              <a:buClr>
                <a:srgbClr val="000000"/>
              </a:buClr>
            </a:pPr>
            <a:r>
              <a:rPr lang="en-US" sz="2000" b="1" kern="0" dirty="0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For non-CTE students, the industry credential should:</a:t>
            </a:r>
          </a:p>
          <a:p>
            <a:pPr marR="8770" defTabSz="914378">
              <a:buClr>
                <a:srgbClr val="000000"/>
              </a:buClr>
            </a:pPr>
            <a:endParaRPr lang="en-US" sz="2000" b="1" kern="0" dirty="0">
              <a:solidFill>
                <a:srgbClr val="000000"/>
              </a:solidFill>
              <a:latin typeface="Arial" panose="020B0604020202020204" pitchFamily="34" charset="0"/>
              <a:cs typeface="Arial"/>
              <a:sym typeface="Arial"/>
            </a:endParaRPr>
          </a:p>
          <a:p>
            <a:pPr marL="285743" marR="8770" indent="-285743" defTabSz="914378">
              <a:buClr>
                <a:srgbClr val="000000"/>
              </a:buClr>
              <a:buFontTx/>
              <a:buChar char="-"/>
            </a:pP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Align to student’s career plan or interest and/or academic program of studies</a:t>
            </a:r>
          </a:p>
          <a:p>
            <a:pPr marL="285743" marR="8770" indent="-285743" defTabSz="914378">
              <a:buClr>
                <a:srgbClr val="000000"/>
              </a:buClr>
              <a:buFontTx/>
              <a:buChar char="-"/>
            </a:pP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Align to one of the 16 Career Cluster Codes</a:t>
            </a:r>
          </a:p>
          <a:p>
            <a:pPr marL="285743" marR="8770" indent="-285743" defTabSz="914378">
              <a:buClr>
                <a:srgbClr val="000000"/>
              </a:buClr>
              <a:buFontTx/>
              <a:buChar char="-"/>
            </a:pP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Align to Workforce Demand</a:t>
            </a:r>
          </a:p>
          <a:p>
            <a:pPr marL="285743" marR="8770" indent="-285743" defTabSz="914378">
              <a:buClr>
                <a:srgbClr val="000000"/>
              </a:buClr>
              <a:buFontTx/>
              <a:buChar char="-"/>
            </a:pPr>
            <a:endParaRPr lang="en-US" kern="0" dirty="0">
              <a:solidFill>
                <a:srgbClr val="000000"/>
              </a:solidFill>
              <a:latin typeface="Arial" panose="020B0604020202020204" pitchFamily="34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798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DF7AE7-7794-4543-AB16-441DF98D1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2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Career Ready PA Landing Page - PDE</a:t>
            </a:r>
          </a:p>
        </p:txBody>
      </p:sp>
      <p:pic>
        <p:nvPicPr>
          <p:cNvPr id="6" name="Content Placeholder 5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A656BDEA-4F3A-4A6A-B9A8-12188B001C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966" y="1558497"/>
            <a:ext cx="6141057" cy="5029200"/>
          </a:xfrm>
        </p:spPr>
      </p:pic>
    </p:spTree>
    <p:extLst>
      <p:ext uri="{BB962C8B-B14F-4D97-AF65-F5344CB8AC3E}">
        <p14:creationId xmlns:p14="http://schemas.microsoft.com/office/powerpoint/2010/main" val="658551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9F794-7E0F-4DDD-90FF-F91DDB79E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158 Pathways Toolkit (SAS)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82A4D-8314-44BB-A0F0-E5749D4A7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ED0CF1AE-9D07-4FAF-9EEC-B15CCCFC2843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2/2/2023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1E2C88-140C-4F4D-B793-1F3B4C67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680C5762-CF65-4775-9966-A58D40CC61B9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19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8" name="Content Placeholder 7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9DA332E5-950F-4540-9A91-2E4DBE255C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26" y="1600200"/>
            <a:ext cx="7987547" cy="4525963"/>
          </a:xfrm>
        </p:spPr>
      </p:pic>
    </p:spTree>
    <p:extLst>
      <p:ext uri="{BB962C8B-B14F-4D97-AF65-F5344CB8AC3E}">
        <p14:creationId xmlns:p14="http://schemas.microsoft.com/office/powerpoint/2010/main" val="131810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30FFE-D8B9-4F4D-8061-18C1C7475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72720"/>
            <a:r>
              <a:rPr lang="en-US" b="1" dirty="0">
                <a:latin typeface="Arial"/>
                <a:cs typeface="Arial"/>
              </a:rPr>
              <a:t>Background (Pa. Act 158 of 2018)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05B52-B3AF-4988-97B2-E5E19528F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496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Expands the options for students to demonstrate readiness for postsecondary success beyond solely proficiency on all 3 Keystone Exams.</a:t>
            </a: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Statewide graduation requirement outlined in Act 6 takes effect for the </a:t>
            </a: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graduating class of 2023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. 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411C7-05B1-4917-AF36-5498F73B4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0CF1AE-9D07-4FAF-9EEC-B15CCCFC2843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9BE23B-B607-404F-8BAA-9F09E2462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0C5762-CF65-4775-9966-A58D40CC61B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4030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1" name="Google Shape;731;p95" descr="blue 50% bann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1" y="1200151"/>
            <a:ext cx="8333899" cy="486825"/>
          </a:xfrm>
          <a:prstGeom prst="rect">
            <a:avLst/>
          </a:prstGeom>
          <a:noFill/>
          <a:ln>
            <a:noFill/>
          </a:ln>
        </p:spPr>
      </p:pic>
      <p:sp>
        <p:nvSpPr>
          <p:cNvPr id="732" name="Google Shape;732;p95"/>
          <p:cNvSpPr txBox="1"/>
          <p:nvPr/>
        </p:nvSpPr>
        <p:spPr>
          <a:xfrm>
            <a:off x="635000" y="1184785"/>
            <a:ext cx="78741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defTabSz="914378">
              <a:buClr>
                <a:srgbClr val="FFFFFF"/>
              </a:buClr>
              <a:buSzPts val="800"/>
            </a:pPr>
            <a:r>
              <a:rPr lang="en" sz="2400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Act 158 Toolkit Resources</a:t>
            </a:r>
            <a:endParaRPr sz="2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34" name="Google Shape;734;p95"/>
          <p:cNvSpPr txBox="1"/>
          <p:nvPr/>
        </p:nvSpPr>
        <p:spPr>
          <a:xfrm>
            <a:off x="415000" y="1890000"/>
            <a:ext cx="8418300" cy="36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43" indent="-285743" defTabSz="914378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rgbClr val="CC3300"/>
                </a:solidFill>
                <a:latin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PDE SAS Act 158 Pathways to </a:t>
            </a:r>
            <a:r>
              <a:rPr lang="en-US" kern="0" dirty="0" err="1">
                <a:solidFill>
                  <a:srgbClr val="0070C0"/>
                </a:solidFill>
                <a:latin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GraduationToolkit</a:t>
            </a:r>
            <a:endParaRPr lang="en-US" kern="0" dirty="0">
              <a:solidFill>
                <a:srgbClr val="0070C0"/>
              </a:solidFill>
              <a:latin typeface="Arial"/>
              <a:cs typeface="Arial"/>
              <a:sym typeface="Arial"/>
            </a:endParaRPr>
          </a:p>
          <a:p>
            <a:pPr marL="285743" indent="-285743" defTabSz="914378"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en-US" kern="0" dirty="0">
              <a:solidFill>
                <a:srgbClr val="0070C0"/>
              </a:solidFill>
              <a:latin typeface="Arial"/>
              <a:cs typeface="Arial"/>
              <a:sym typeface="Arial"/>
            </a:endParaRPr>
          </a:p>
          <a:p>
            <a:pPr marL="285743" indent="-285743" defTabSz="914378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rgbClr val="0070C0"/>
                </a:solidFill>
                <a:latin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Pennsylvania Pathways to Graduation Graphic</a:t>
            </a:r>
            <a:endParaRPr lang="en-US" kern="0" dirty="0">
              <a:solidFill>
                <a:srgbClr val="0070C0"/>
              </a:solidFill>
              <a:latin typeface="Arial"/>
              <a:cs typeface="Arial"/>
              <a:sym typeface="Arial"/>
            </a:endParaRPr>
          </a:p>
          <a:p>
            <a:pPr marL="285743" indent="-285743" defTabSz="914378"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en-US" kern="0" dirty="0">
              <a:solidFill>
                <a:srgbClr val="0070C0"/>
              </a:solidFill>
              <a:latin typeface="Arial"/>
              <a:cs typeface="Arial"/>
              <a:sym typeface="Arial"/>
            </a:endParaRPr>
          </a:p>
          <a:p>
            <a:pPr marL="285743" indent="-285743" defTabSz="914378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rgbClr val="0070C0"/>
                </a:solidFill>
                <a:latin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Comparison of Student Evidence Guide</a:t>
            </a:r>
            <a:endParaRPr lang="en-US" kern="0" dirty="0">
              <a:solidFill>
                <a:srgbClr val="0070C0"/>
              </a:solidFill>
              <a:latin typeface="Arial"/>
              <a:cs typeface="Arial"/>
              <a:sym typeface="Arial"/>
            </a:endParaRPr>
          </a:p>
          <a:p>
            <a:pPr defTabSz="914378">
              <a:buClr>
                <a:srgbClr val="000000"/>
              </a:buClr>
            </a:pPr>
            <a:r>
              <a:rPr lang="en" kern="0" dirty="0">
                <a:solidFill>
                  <a:srgbClr val="0070C0"/>
                </a:solidFill>
                <a:latin typeface="Arial"/>
                <a:cs typeface="Arial"/>
                <a:sym typeface="Arial"/>
              </a:rPr>
              <a:t> </a:t>
            </a:r>
          </a:p>
          <a:p>
            <a:pPr defTabSz="685800"/>
            <a:r>
              <a:rPr lang="en-US" dirty="0">
                <a:solidFill>
                  <a:srgbClr val="0070C0"/>
                </a:solidFill>
                <a:latin typeface="Arial"/>
                <a:cs typeface="Arial"/>
              </a:rPr>
              <a:t>RA Account:</a:t>
            </a:r>
          </a:p>
          <a:p>
            <a:pPr marL="342900" lvl="1" defTabSz="685800"/>
            <a:r>
              <a:rPr lang="en-US" dirty="0">
                <a:solidFill>
                  <a:srgbClr val="0070C0"/>
                </a:solidFill>
                <a:latin typeface="Arial"/>
                <a:cs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RA-EDGRADREQUIREMENT@pa.gov</a:t>
            </a:r>
            <a:r>
              <a:rPr lang="en-US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</a:p>
          <a:p>
            <a:pPr defTabSz="914378">
              <a:buClr>
                <a:srgbClr val="000000"/>
              </a:buClr>
            </a:pPr>
            <a:endParaRPr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8">
              <a:buClr>
                <a:srgbClr val="000000"/>
              </a:buClr>
            </a:pPr>
            <a:r>
              <a:rPr lang="en-US" sz="1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8">
              <a:buClr>
                <a:srgbClr val="000000"/>
              </a:buClr>
            </a:pPr>
            <a:r>
              <a:rPr lang="en-US" sz="1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8">
              <a:buClr>
                <a:srgbClr val="000000"/>
              </a:buClr>
            </a:pPr>
            <a:r>
              <a:rPr lang="en-US" sz="1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025856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832AB70-3BE0-420D-89C1-61436FF32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Resources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BEC701B-207E-42A4-99A4-46C0DC8A7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" y="1287780"/>
            <a:ext cx="8732520" cy="4525963"/>
          </a:xfrm>
        </p:spPr>
        <p:txBody>
          <a:bodyPr/>
          <a:lstStyle/>
          <a:p>
            <a:pPr marL="25400" indent="0" fontAlgn="base">
              <a:buNone/>
            </a:pPr>
            <a:r>
              <a:rPr lang="en-US" sz="1600" b="1" dirty="0"/>
              <a:t>Career Ready PA PDE website:</a:t>
            </a:r>
          </a:p>
          <a:p>
            <a:pPr marL="25400" indent="0" fontAlgn="base">
              <a:buNone/>
            </a:pPr>
            <a:r>
              <a:rPr lang="en-US" sz="1600" dirty="0">
                <a:hlinkClick r:id="rId2" tooltip="Original URL: https://www.education.pa.gov/K-12/CareerReadyPA/Pages/default.aspx. Click or tap if you trust this link."/>
              </a:rPr>
              <a:t>https://www.education.pa.gov/K-12/CareerReadyPA/Pages/default.aspx</a:t>
            </a:r>
            <a:r>
              <a:rPr lang="en-US" sz="1600" dirty="0"/>
              <a:t> (link to Word document for Guidance for Reporting and Identifying Industry-Based Learning Credentials for Non-CTE Students)</a:t>
            </a:r>
          </a:p>
          <a:p>
            <a:pPr marL="25400" indent="0" fontAlgn="base">
              <a:buNone/>
            </a:pPr>
            <a:br>
              <a:rPr lang="en-US" sz="1600" dirty="0"/>
            </a:br>
            <a:r>
              <a:rPr lang="en-US" sz="1600" b="1" dirty="0"/>
              <a:t>Industry-Based Learning Indicator Guidance</a:t>
            </a:r>
          </a:p>
          <a:p>
            <a:pPr marL="25400" indent="0" fontAlgn="base">
              <a:buNone/>
            </a:pPr>
            <a:r>
              <a:rPr lang="en-US" sz="1600" dirty="0">
                <a:hlinkClick r:id="rId3"/>
              </a:rPr>
              <a:t>https://www.education.pa.gov/K-12/ESSA/FutureReady/Pages/FRIndustryGuidelines.aspx</a:t>
            </a:r>
            <a:r>
              <a:rPr lang="en-US" sz="1600" dirty="0">
                <a:solidFill>
                  <a:srgbClr val="374959"/>
                </a:solidFill>
                <a:latin typeface="Arial" panose="020B0604020202020204" pitchFamily="34" charset="0"/>
              </a:rPr>
              <a:t> </a:t>
            </a:r>
            <a:endParaRPr lang="en-US" sz="1600" dirty="0"/>
          </a:p>
          <a:p>
            <a:pPr marL="25400" indent="0" fontAlgn="base">
              <a:buNone/>
            </a:pPr>
            <a:endParaRPr lang="en-US" sz="1600" dirty="0"/>
          </a:p>
          <a:p>
            <a:pPr marL="25400" indent="0" fontAlgn="base">
              <a:buNone/>
            </a:pPr>
            <a:r>
              <a:rPr lang="en-US" sz="1600" b="1" dirty="0"/>
              <a:t>Industry Recognized Credentials for Career and Technical Education Programs</a:t>
            </a:r>
          </a:p>
          <a:p>
            <a:pPr marL="25400" indent="0" fontAlgn="base">
              <a:buNone/>
            </a:pPr>
            <a:r>
              <a:rPr lang="en-US" sz="1600" dirty="0">
                <a:hlinkClick r:id="rId4"/>
              </a:rPr>
              <a:t>https://www.education.pa.gov/K-12/Career%20and%20Technical%20Education/Resources/Teacher%20Resources/IndustryRecognized/Pages/default.aspx</a:t>
            </a:r>
            <a:r>
              <a:rPr lang="en-US" sz="1600" dirty="0"/>
              <a:t> </a:t>
            </a:r>
          </a:p>
          <a:p>
            <a:pPr marL="25400" indent="0" fontAlgn="base">
              <a:buNone/>
            </a:pPr>
            <a:endParaRPr lang="en-US" sz="1600" dirty="0"/>
          </a:p>
          <a:p>
            <a:pPr marL="25400" indent="0" fontAlgn="base">
              <a:buNone/>
            </a:pPr>
            <a:r>
              <a:rPr lang="en-US" sz="1600" b="1" dirty="0"/>
              <a:t>Work-Based Learning Toolkit (SAS website)</a:t>
            </a:r>
          </a:p>
          <a:p>
            <a:pPr marL="25400" indent="0" fontAlgn="base">
              <a:buNone/>
            </a:pPr>
            <a:r>
              <a:rPr lang="en-US" sz="1600" dirty="0">
                <a:hlinkClick r:id="rId5"/>
              </a:rPr>
              <a:t>https://www.pdesas.org/Frameworks/DCEToolKit</a:t>
            </a:r>
            <a:r>
              <a:rPr lang="en-US" sz="1600" dirty="0"/>
              <a:t> </a:t>
            </a:r>
          </a:p>
          <a:p>
            <a:pPr marL="25400" indent="0" fontAlgn="base">
              <a:buNone/>
            </a:pPr>
            <a:br>
              <a:rPr lang="en-US" sz="2000" dirty="0"/>
            </a:br>
            <a:endParaRPr lang="en-US" sz="2000" dirty="0"/>
          </a:p>
          <a:p>
            <a:pPr marL="25400" indent="0">
              <a:buNone/>
            </a:pPr>
            <a:br>
              <a:rPr lang="en-US" sz="2000" dirty="0"/>
            </a:b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DDF4CF-64CF-4BEE-8F2E-014D0025DB1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2-22-22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C05B3C-ADC8-4264-AB99-F9B11A389D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26AB45BC-5629-4067-A7EA-AD691F441FE3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21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5582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49ACA-6900-4688-B467-90FB1433E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  <a:endParaRPr lang="en-US" sz="1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A7A14-9F6B-48CF-83B7-79F5AF11D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RA Account </a:t>
            </a:r>
          </a:p>
          <a:p>
            <a:pPr lvl="1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RA-EDGRADREQUIREMENT@pa.gov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FAQs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 158: Pathways to Graduation Toolkit - SAS (pdesas.org)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457200" lvl="1" indent="0">
              <a:buSzPct val="106000"/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FA246-0F00-40C9-899F-45DBFDF31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8DBFF5-4B86-4D3D-9EEA-D0173E55B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18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 bwMode="gray"/>
        <p:txBody>
          <a:bodyPr/>
          <a:lstStyle/>
          <a:p>
            <a:pPr marL="172720"/>
            <a:r>
              <a:rPr lang="en-US" b="1" dirty="0">
                <a:latin typeface="Arial"/>
                <a:cs typeface="Arial"/>
              </a:rPr>
              <a:t>Contact</a:t>
            </a:r>
            <a:r>
              <a:rPr lang="en-US" b="1" baseline="0" dirty="0">
                <a:latin typeface="Arial"/>
                <a:cs typeface="Arial"/>
              </a:rPr>
              <a:t>/Mission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476250" y="2430463"/>
            <a:ext cx="8229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ea typeface="Verdana"/>
                <a:cs typeface="Arial"/>
              </a:rPr>
              <a:t>For more information on the Act 158, please visit PDE’s </a:t>
            </a:r>
            <a:r>
              <a:rPr lang="en-US" alt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ea typeface="Verdana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</a:t>
            </a:r>
            <a:r>
              <a:rPr lang="en-US" alt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ea typeface="Verdana"/>
                <a:cs typeface="Arial"/>
              </a:rPr>
              <a:t>.</a:t>
            </a:r>
            <a:endParaRPr lang="en-US" altLang="en-US" sz="2800">
              <a:solidFill>
                <a:schemeClr val="accent1">
                  <a:lumMod val="50000"/>
                </a:schemeClr>
              </a:solidFill>
              <a:latin typeface="Arial"/>
              <a:ea typeface="Verdana"/>
              <a:cs typeface="Arial"/>
            </a:endParaRP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476250" y="3836075"/>
            <a:ext cx="82105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endParaRPr lang="en-US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23</a:t>
            </a:fld>
            <a:endParaRPr lang="en-US"/>
          </a:p>
        </p:txBody>
      </p:sp>
      <p:sp>
        <p:nvSpPr>
          <p:cNvPr id="5" name="Date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9242-B7C9-4E08-B84E-BC2A06CF552E}" type="datetime1">
              <a:rPr lang="en-US" smtClean="0"/>
              <a:t>2/2/2023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60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1815B-2072-4619-9009-20334A5A8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72720"/>
            <a:r>
              <a:rPr lang="en-US" b="1" dirty="0">
                <a:latin typeface="Arial"/>
                <a:cs typeface="Arial"/>
              </a:rPr>
              <a:t>Background (Pa. Act 136 of 2020)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FAD5F-5C3B-46C2-AE41-E22A9E934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076" y="1292282"/>
            <a:ext cx="8223724" cy="556571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1000"/>
              </a:spcBef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Extends the timeline for implementation of new statewide graduation pathways enacted by Act 158 by </a:t>
            </a:r>
            <a:r>
              <a:rPr lang="en-US" sz="2200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one year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to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2022-2023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.</a:t>
            </a:r>
            <a:endParaRPr lang="en-US" sz="5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1000"/>
              </a:spcBef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Students who take a Keystone-related course during a year when annual state testing requirements are waived are deemed proficient, provided they meet locally established grade-based requirements for the academic content associated with the exam. </a:t>
            </a:r>
            <a:endParaRPr lang="en-US" sz="5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1000"/>
              </a:spcBef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Provides the Secretary of Education with authority to waive the NOCTI/NIMS assessments, if appropriate, on a schoolwide basis or for a specific career and technical education program provided by a school entity for the 2020-2021 school year. </a:t>
            </a: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3F970-EF6E-45D1-8028-E3C167E54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0CF1AE-9D07-4FAF-9EEC-B15CCCFC2843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A6A27A-F1C3-4509-9D03-28454780F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0C5762-CF65-4775-9966-A58D40CC61B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9204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93AFF-27A0-4E3E-9095-47011CBB0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b="1" dirty="0"/>
              <a:t>Proficiency vs. Composite vs. Additional Pathways</a:t>
            </a:r>
          </a:p>
        </p:txBody>
      </p:sp>
      <p:graphicFrame>
        <p:nvGraphicFramePr>
          <p:cNvPr id="6" name="Content Placeholder 5" descr="The first two pathways are the Proficiency Pathway and the Composite Score Pathway.&#10;Both of these pathways are reliant on state assessment scores.&#10;">
            <a:extLst>
              <a:ext uri="{FF2B5EF4-FFF2-40B4-BE49-F238E27FC236}">
                <a16:creationId xmlns:a16="http://schemas.microsoft.com/office/drawing/2014/main" id="{6F218B4C-54E5-45A8-A7F3-B46197DE511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255505" y="1531263"/>
          <a:ext cx="8862203" cy="4741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777F1-9F86-4991-9B2E-F9CA78030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0CF1AE-9D07-4FAF-9EEC-B15CCCFC2843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E8235C-7244-47C8-B20A-3E97CD4E0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0C5762-CF65-4775-9966-A58D40CC61B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0531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2F248-83B8-46B7-99FB-9AD46CB7C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Keystone Proficiency Pathway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4AA95-27A7-44E0-A7BC-D959C0693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Scoring proficient or advanced on each Keystone Exam:</a:t>
            </a:r>
          </a:p>
          <a:p>
            <a:pPr lvl="1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Algebra I</a:t>
            </a:r>
          </a:p>
          <a:p>
            <a:pPr lvl="1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Literature</a:t>
            </a:r>
          </a:p>
          <a:p>
            <a:pPr lvl="1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Biology</a:t>
            </a:r>
          </a:p>
          <a:p>
            <a:pPr marL="457200" lvl="1" indent="0"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Minimum scaled score per assessment = 1500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59446-F679-47BE-82EF-4DA3F8DAC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0CF1AE-9D07-4FAF-9EEC-B15CCCFC2843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AA9D48-9B51-4744-8FE5-9F7B050AD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0C5762-CF65-4775-9966-A58D40CC61B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2236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2F248-83B8-46B7-99FB-9AD46CB7C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Keystone Composite Pathway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4AA95-27A7-44E0-A7BC-D959C0693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Earning a satisfactory composite score on the Algebra I, Literature, and Biology Keystone Exams 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Achieving at least a proficient score on at least one of the three exams and no less than a basic score on the remaining two exams</a:t>
            </a: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Composite score = 4452 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59446-F679-47BE-82EF-4DA3F8DAC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0CF1AE-9D07-4FAF-9EEC-B15CCCFC2843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AA9D48-9B51-4744-8FE5-9F7B050AD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0C5762-CF65-4775-9966-A58D40CC61B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0308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DDE60-243A-4BA4-B565-ED078688E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50" b="1" dirty="0"/>
              <a:t>Career and Technical Education Pathway</a:t>
            </a:r>
            <a:endParaRPr lang="en-US" sz="3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8AA00-BB42-4436-8073-DB2977820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950" y="1333500"/>
            <a:ext cx="8213786" cy="49530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Successful completion of locally established grade-based requirements for each Keystone Exam content area in which the student was less than proficient and </a:t>
            </a:r>
            <a:r>
              <a:rPr lang="en-US" sz="2200" b="1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one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of the following:</a:t>
            </a: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10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Attainment of an industry-based competency certification related to the CTE Concentrator’s program of study </a:t>
            </a:r>
          </a:p>
          <a:p>
            <a:pPr marL="0" indent="0">
              <a:buNone/>
            </a:pPr>
            <a:endParaRPr lang="en-US" sz="10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Demonstration of a high likelihood of success on an approved industry-based competency assessment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10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Readiness for continued meaningful engagement in the CTE Concentrator’s program of study 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51E67-39FC-4235-83BF-FC0B96A07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A78BA-79B6-4D89-8A56-3BDC92478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42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16CDA-BFE4-4F56-8595-AC2C2DD38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Alternate Assessment Pathway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244C3-2ADF-4827-B933-A7486CF3E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0CF1AE-9D07-4FAF-9EEC-B15CCCFC2843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91E857-135E-422F-915C-6035576E1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0C5762-CF65-4775-9966-A58D40CC61B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52B4BC1-5483-4040-9873-594A56748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3967"/>
            <a:ext cx="8238968" cy="490071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Successful completion of locally established grade-based requirements for each Keystone Exam content area in which the student was less than proficient and</a:t>
            </a:r>
            <a:r>
              <a:rPr lang="en-US" sz="2200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200" b="1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one</a:t>
            </a:r>
            <a:r>
              <a:rPr lang="en-US" sz="2200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of the following:</a:t>
            </a:r>
          </a:p>
          <a:p>
            <a:pPr marL="0" indent="0">
              <a:buNone/>
            </a:pPr>
            <a:endParaRPr lang="en-US" sz="10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Attainment of an established score on an approved alternative assessment:</a:t>
            </a:r>
          </a:p>
          <a:p>
            <a:pPr lvl="1"/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Scholastic Aptitude Test (SAT/PSAT) and American College Testing (ACT) exam</a:t>
            </a:r>
          </a:p>
          <a:p>
            <a:pPr lvl="1"/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ACT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WorkKeys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(National Career Readiness Certificate)</a:t>
            </a:r>
          </a:p>
          <a:p>
            <a:pPr lvl="1"/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Advanced Placement and International Baccalaureate tests and coursework 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Armed Services Vocational Aptitude Battery exam 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Successful completion of a concurrent enrollment course in an academic content area associated with each Keystone Exam in which the student did not achieve at least a proficient score</a:t>
            </a:r>
          </a:p>
          <a:p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Successful completion of a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Arial"/>
                <a:cs typeface="Arial"/>
              </a:rPr>
              <a:t>pre-apprenticeship program </a:t>
            </a:r>
            <a:endParaRPr lang="en-US" sz="1800" dirty="0">
              <a:solidFill>
                <a:schemeClr val="accent1">
                  <a:lumMod val="50000"/>
                </a:schemeClr>
              </a:solidFill>
              <a:highlight>
                <a:srgbClr val="FFFF00"/>
              </a:highlight>
            </a:endParaRPr>
          </a:p>
          <a:p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Acceptance in an accredited 4-year nonprofit institution of higher education and evidence of the ability to enroll in college-level coursework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980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8B5B1-E67B-4B47-B60A-F15D2A999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72720"/>
            <a:r>
              <a:rPr lang="en-US" b="1" dirty="0">
                <a:latin typeface="Arial"/>
                <a:cs typeface="Arial"/>
              </a:rPr>
              <a:t>Alternate Assessment Pathway </a:t>
            </a:r>
            <a:r>
              <a:rPr lang="en-US" sz="2400" b="1" dirty="0">
                <a:latin typeface="Arial"/>
                <a:cs typeface="Arial"/>
              </a:rPr>
              <a:t>(cont.)</a:t>
            </a:r>
            <a:endParaRPr lang="en-US" sz="24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79FD6-0EF7-4BB1-AE60-DB2A3C0E2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0CF1AE-9D07-4FAF-9EEC-B15CCCFC2843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DD6876-5467-4ED8-8920-3E7B1975D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0C5762-CF65-4775-9966-A58D40CC61B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1BFE4DF-0284-4CBE-AB79-B1287B524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920" y="1259840"/>
            <a:ext cx="8310880" cy="529336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1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SAT:  1010</a:t>
            </a:r>
            <a:endParaRPr lang="en-US" sz="21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1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PSAT:  970</a:t>
            </a:r>
          </a:p>
          <a:p>
            <a:r>
              <a:rPr lang="en-US" sz="21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ACT:  21</a:t>
            </a:r>
          </a:p>
          <a:p>
            <a:r>
              <a:rPr lang="en-US" sz="21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ASVAB:  31  (minimum to qualify for placement into one of the branches of the US military)</a:t>
            </a:r>
          </a:p>
          <a:p>
            <a:r>
              <a:rPr lang="en-US" sz="21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ACT </a:t>
            </a:r>
            <a:r>
              <a:rPr lang="en-US" sz="2100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WorkKeys</a:t>
            </a:r>
            <a:r>
              <a:rPr lang="en-US" sz="21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: Gold Level (Per Act 158)</a:t>
            </a:r>
          </a:p>
          <a:p>
            <a:r>
              <a:rPr lang="en-US" sz="21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AP: An established score of </a:t>
            </a: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3</a:t>
            </a:r>
            <a:r>
              <a:rPr lang="en-US" sz="21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or higher on an approved AP course </a:t>
            </a:r>
            <a:r>
              <a:rPr lang="en-US" sz="2100" b="1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in an academic content area associated with each Keystone Exam </a:t>
            </a:r>
            <a:r>
              <a:rPr lang="en-US" sz="21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on which the student did not achieve at least a proficient score </a:t>
            </a:r>
          </a:p>
          <a:p>
            <a:r>
              <a:rPr lang="en-US" sz="21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IB: An established grade of </a:t>
            </a: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4</a:t>
            </a:r>
            <a:r>
              <a:rPr lang="en-US" sz="21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or higher on an approved IB course </a:t>
            </a:r>
            <a:r>
              <a:rPr lang="en-US" sz="2100" b="1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in an academic content area associated with each Keystone Exam </a:t>
            </a:r>
            <a:r>
              <a:rPr lang="en-US" sz="21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on which the student did not achieve at least a proficient score </a:t>
            </a:r>
          </a:p>
        </p:txBody>
      </p:sp>
    </p:spTree>
    <p:extLst>
      <p:ext uri="{BB962C8B-B14F-4D97-AF65-F5344CB8AC3E}">
        <p14:creationId xmlns:p14="http://schemas.microsoft.com/office/powerpoint/2010/main" val="3481371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47510067CC0C4CBF041E4B5736A361" ma:contentTypeVersion="12" ma:contentTypeDescription="Create a new document." ma:contentTypeScope="" ma:versionID="3ec94a70663e5f1ab095a2033cbb544c">
  <xsd:schema xmlns:xsd="http://www.w3.org/2001/XMLSchema" xmlns:xs="http://www.w3.org/2001/XMLSchema" xmlns:p="http://schemas.microsoft.com/office/2006/metadata/properties" xmlns:ns2="c794462b-8355-46d5-854a-e31e67726ba8" xmlns:ns3="95e2ac07-c0fc-4741-89c1-7d5d2cf6b260" targetNamespace="http://schemas.microsoft.com/office/2006/metadata/properties" ma:root="true" ma:fieldsID="fb5c54a7aa5702af32c68d443d44abce" ns2:_="" ns3:_="">
    <xsd:import namespace="c794462b-8355-46d5-854a-e31e67726ba8"/>
    <xsd:import namespace="95e2ac07-c0fc-4741-89c1-7d5d2cf6b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4462b-8355-46d5-854a-e31e67726b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116d955-f552-4309-8214-17d2325f97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2ac07-c0fc-4741-89c1-7d5d2cf6b26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9d8b63a-16e5-48b6-92be-c42532b6454d}" ma:internalName="TaxCatchAll" ma:showField="CatchAllData" ma:web="95e2ac07-c0fc-4741-89c1-7d5d2cf6b2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51F489-769B-440A-A07B-C4F7248EF9BA}"/>
</file>

<file path=customXml/itemProps2.xml><?xml version="1.0" encoding="utf-8"?>
<ds:datastoreItem xmlns:ds="http://schemas.openxmlformats.org/officeDocument/2006/customXml" ds:itemID="{74293BDC-FE62-455E-AECE-35771F61C8B9}"/>
</file>

<file path=docProps/app.xml><?xml version="1.0" encoding="utf-8"?>
<Properties xmlns="http://schemas.openxmlformats.org/officeDocument/2006/extended-properties" xmlns:vt="http://schemas.openxmlformats.org/officeDocument/2006/docPropsVTypes">
  <TotalTime>3192</TotalTime>
  <Words>1288</Words>
  <Application>Microsoft Office PowerPoint</Application>
  <PresentationFormat>On-screen Show (4:3)</PresentationFormat>
  <Paragraphs>194</Paragraphs>
  <Slides>23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3_Office Theme</vt:lpstr>
      <vt:lpstr>1_Office Theme</vt:lpstr>
      <vt:lpstr>Default Design</vt:lpstr>
      <vt:lpstr>ACT 158 and PDE Updates YCAL – 2/03/2023  Laura Fridirici, Career Readiness Advisor</vt:lpstr>
      <vt:lpstr>Background (Pa. Act 158 of 2018)</vt:lpstr>
      <vt:lpstr>Background (Pa. Act 136 of 2020)</vt:lpstr>
      <vt:lpstr>Proficiency vs. Composite vs. Additional Pathways</vt:lpstr>
      <vt:lpstr>Keystone Proficiency Pathway</vt:lpstr>
      <vt:lpstr>Keystone Composite Pathway</vt:lpstr>
      <vt:lpstr>Career and Technical Education Pathway</vt:lpstr>
      <vt:lpstr>Alternate Assessment Pathway</vt:lpstr>
      <vt:lpstr>Alternate Assessment Pathway (cont.)</vt:lpstr>
      <vt:lpstr>Evidence Based Pathway</vt:lpstr>
      <vt:lpstr>Evidence Based Pathway (cont.)</vt:lpstr>
      <vt:lpstr>Optional Supplemental Evidence</vt:lpstr>
      <vt:lpstr>Approved Assessment Scores</vt:lpstr>
      <vt:lpstr>PowerPoint Presentation</vt:lpstr>
      <vt:lpstr>   CTE Concentrator, Alternative Assessment, and Evidence Based Pathways Graphic</vt:lpstr>
      <vt:lpstr>PowerPoint Presentation</vt:lpstr>
      <vt:lpstr>PowerPoint Presentation</vt:lpstr>
      <vt:lpstr>Career Ready PA Landing Page - PDE</vt:lpstr>
      <vt:lpstr>Act 158 Pathways Toolkit (SAS)</vt:lpstr>
      <vt:lpstr>PowerPoint Presentation</vt:lpstr>
      <vt:lpstr>Web Resources</vt:lpstr>
      <vt:lpstr>Resources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Fridirici, Laura</cp:lastModifiedBy>
  <cp:revision>547</cp:revision>
  <cp:lastPrinted>2021-09-10T14:00:10Z</cp:lastPrinted>
  <dcterms:created xsi:type="dcterms:W3CDTF">2017-02-01T18:23:33Z</dcterms:created>
  <dcterms:modified xsi:type="dcterms:W3CDTF">2023-02-02T19:32:25Z</dcterms:modified>
</cp:coreProperties>
</file>